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91"/>
  </p:notesMasterIdLst>
  <p:sldIdLst>
    <p:sldId id="323" r:id="rId3"/>
    <p:sldId id="258" r:id="rId4"/>
    <p:sldId id="32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327" r:id="rId16"/>
    <p:sldId id="330" r:id="rId17"/>
    <p:sldId id="326" r:id="rId18"/>
    <p:sldId id="335" r:id="rId19"/>
    <p:sldId id="380" r:id="rId20"/>
    <p:sldId id="325" r:id="rId21"/>
    <p:sldId id="329" r:id="rId22"/>
    <p:sldId id="331" r:id="rId23"/>
    <p:sldId id="332" r:id="rId24"/>
    <p:sldId id="334" r:id="rId25"/>
    <p:sldId id="333" r:id="rId26"/>
    <p:sldId id="328" r:id="rId27"/>
    <p:sldId id="340" r:id="rId28"/>
    <p:sldId id="339" r:id="rId29"/>
    <p:sldId id="337" r:id="rId30"/>
    <p:sldId id="342" r:id="rId31"/>
    <p:sldId id="338" r:id="rId32"/>
    <p:sldId id="336" r:id="rId33"/>
    <p:sldId id="370" r:id="rId34"/>
    <p:sldId id="346" r:id="rId35"/>
    <p:sldId id="369" r:id="rId36"/>
    <p:sldId id="348" r:id="rId37"/>
    <p:sldId id="349" r:id="rId38"/>
    <p:sldId id="350" r:id="rId39"/>
    <p:sldId id="351" r:id="rId40"/>
    <p:sldId id="297" r:id="rId41"/>
    <p:sldId id="299" r:id="rId42"/>
    <p:sldId id="361" r:id="rId43"/>
    <p:sldId id="352" r:id="rId44"/>
    <p:sldId id="356" r:id="rId45"/>
    <p:sldId id="362" r:id="rId46"/>
    <p:sldId id="353" r:id="rId47"/>
    <p:sldId id="372" r:id="rId48"/>
    <p:sldId id="363" r:id="rId49"/>
    <p:sldId id="354" r:id="rId50"/>
    <p:sldId id="373" r:id="rId51"/>
    <p:sldId id="364" r:id="rId52"/>
    <p:sldId id="376" r:id="rId53"/>
    <p:sldId id="375" r:id="rId54"/>
    <p:sldId id="374" r:id="rId55"/>
    <p:sldId id="355" r:id="rId56"/>
    <p:sldId id="365" r:id="rId57"/>
    <p:sldId id="377" r:id="rId58"/>
    <p:sldId id="371" r:id="rId59"/>
    <p:sldId id="366" r:id="rId60"/>
    <p:sldId id="357" r:id="rId61"/>
    <p:sldId id="367" r:id="rId62"/>
    <p:sldId id="358" r:id="rId63"/>
    <p:sldId id="378" r:id="rId64"/>
    <p:sldId id="368" r:id="rId65"/>
    <p:sldId id="360" r:id="rId66"/>
    <p:sldId id="37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</p:sldIdLst>
  <p:sldSz cx="9144000" cy="5143500" type="screen16x9"/>
  <p:notesSz cx="6858000" cy="9144000"/>
  <p:embeddedFontLst>
    <p:embeddedFont>
      <p:font typeface="Roboto" charset="0"/>
      <p:regular r:id="rId92"/>
      <p:bold r:id="rId93"/>
      <p:italic r:id="rId94"/>
      <p:boldItalic r:id="rId95"/>
    </p:embeddedFont>
    <p:embeddedFont>
      <p:font typeface="Roboto Black" charset="0"/>
      <p:bold r:id="rId96"/>
      <p:boldItalic r:id="rId97"/>
    </p:embeddedFont>
    <p:embeddedFont>
      <p:font typeface="Cascadia Mono" pitchFamily="49" charset="0"/>
      <p:regular r:id="rId98"/>
      <p:bold r:id="rId99"/>
    </p:embeddedFont>
    <p:embeddedFont>
      <p:font typeface="Calibri" pitchFamily="34" charset="0"/>
      <p:regular r:id="rId100"/>
      <p:bold r:id="rId101"/>
      <p:italic r:id="rId102"/>
      <p:boldItalic r:id="rId103"/>
    </p:embeddedFont>
    <p:embeddedFont>
      <p:font typeface="Roboto Mono" charset="0"/>
      <p:regular r:id="rId104"/>
      <p:bold r:id="rId105"/>
      <p:italic r:id="rId106"/>
      <p:boldItalic r:id="rId107"/>
    </p:embeddedFont>
    <p:embeddedFont>
      <p:font typeface="Consolas" pitchFamily="49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9900"/>
    <a:srgbClr val="99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4049BB3-00C0-4E36-B14F-18F9014FF099}">
  <a:tblStyle styleId="{94049BB3-00C0-4E36-B14F-18F9014FF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font" Target="fonts/font16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font" Target="fonts/font11.fntdata"/><Relationship Id="rId110" Type="http://schemas.openxmlformats.org/officeDocument/2006/relationships/font" Target="fonts/font19.fntdata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1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5.fntdata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224ada0c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224ada0c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928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a635c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baa635cc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910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2191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856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2314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761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05d12f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05d12f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043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590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579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030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8931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829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828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1546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8808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16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752d28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752d28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4865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8364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5151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6618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43632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eaee39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eaee39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7742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03b5cfe7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03b5cfe7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1440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603b5cfe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f603b5cfe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3665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62e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62e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1773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62e0054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62e0054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141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94642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5458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659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85354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45650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00546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2904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e823becd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e823becd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90528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66755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89464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54118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68859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396843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21438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21492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42090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1209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331324f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2a331324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232114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65436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99396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03b5cfe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f603b5cfe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75722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18932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9afabb4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9afabb4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4237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62e00541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f62e00541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2e0054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2e0054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62e005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62e0054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62e005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f62e005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05d12f47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05d12f47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62e005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f62e00541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62e00541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62e00541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3a70745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3a70745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ccbf310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ccbf310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5d12f4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305d12f47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dedc2a94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dedc2a94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cf945bb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cf945bb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https://otus.ru/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f6222e6a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f6222e6a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f69afabb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f69afabb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6222e6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6222e6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3a80f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3a80f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курсы для IT-специалистов 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lead. </a:t>
            </a:r>
            <a:r>
              <a:rPr lang="ru" sz="1400">
                <a:solidFill>
                  <a:schemeClr val="dk1"/>
                </a:solidFill>
              </a:rPr>
              <a:t>Все наши преподаватели - действующие специалисты с опытом. Изначально мы создавали курсы для повышения квалификации действующих специалистов, но стали получать множество запросов на обучение с нуля, поэтому сейчас даем возможность любому человеку освоить специальность в области IT.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У Отус есть образовательная лицензия, поэтому наши курсы – это программы повышения квалификации и профессиональной переподготовки. Вы сможете получить официальное удостоверение или диплом, а также сделать налоговый вычет.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3a70745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3a70745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cea0cf1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cea0cf1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cea0cf1d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cea0cf1d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ea0cf1d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ea0cf1d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cea0cf1d8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cea0cf1d8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ea0cf1d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cea0cf1d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04b8b675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04b8b675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04b8b6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04b8b6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23a80f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e23a80f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Курсы разработаны с учетом требований к специалистам на открытые вакансии IT-компаний junior, middle и senior уровня</a:t>
            </a: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8" y="-10075"/>
            <a:ext cx="9161923" cy="51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1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0078"/>
            <a:ext cx="6884874" cy="51636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792250" y="4274231"/>
            <a:ext cx="505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92250" y="1921594"/>
            <a:ext cx="81831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729150" y="18641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None/>
              <a:defRPr sz="17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2"/>
          </p:nvPr>
        </p:nvSpPr>
        <p:spPr>
          <a:xfrm>
            <a:off x="3135425" y="31312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700"/>
              <a:buNone/>
              <a:defRPr sz="17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3"/>
          </p:nvPr>
        </p:nvSpPr>
        <p:spPr>
          <a:xfrm>
            <a:off x="3135425" y="34313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4"/>
          </p:nvPr>
        </p:nvSpPr>
        <p:spPr>
          <a:xfrm>
            <a:off x="3135425" y="38149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9562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1"/>
          </p:nvPr>
        </p:nvSpPr>
        <p:spPr>
          <a:xfrm>
            <a:off x="4348975" y="20210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None/>
              <a:defRPr sz="1900" b="1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2"/>
          </p:nvPr>
        </p:nvSpPr>
        <p:spPr>
          <a:xfrm>
            <a:off x="4348975" y="25575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1"/>
          </p:nvPr>
        </p:nvSpPr>
        <p:spPr>
          <a:xfrm>
            <a:off x="8053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/>
          <p:nvPr/>
        </p:nvSpPr>
        <p:spPr>
          <a:xfrm>
            <a:off x="606200" y="1212563"/>
            <a:ext cx="7938600" cy="35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729150" y="132242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30000" y="1310381"/>
            <a:ext cx="78624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362300" y="12125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subTitle" idx="1"/>
          </p:nvPr>
        </p:nvSpPr>
        <p:spPr>
          <a:xfrm>
            <a:off x="500550" y="13224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2"/>
          </p:nvPr>
        </p:nvSpPr>
        <p:spPr>
          <a:xfrm>
            <a:off x="5555275" y="13224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500"/>
              <a:buNone/>
              <a:defRPr sz="1500" b="1">
                <a:solidFill>
                  <a:srgbClr val="05050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2"/>
          </p:nvPr>
        </p:nvSpPr>
        <p:spPr>
          <a:xfrm>
            <a:off x="3891775" y="2252794"/>
            <a:ext cx="4587900" cy="20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243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get-started/introduction-to-linq-qu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keywords/from-clause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group-clause" TargetMode="External"/><Relationship Id="rId5" Type="http://schemas.openxmlformats.org/officeDocument/2006/relationships/hyperlink" Target="https://learn.microsoft.com/en-us/dotnet/csharp/language-reference/keywords/select-clause" TargetMode="External"/><Relationship Id="rId4" Type="http://schemas.openxmlformats.org/officeDocument/2006/relationships/hyperlink" Target="https://learn.microsoft.com/en-us/dotnet/csharp/language-reference/keywords/i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api/system.linq.igrouping-2" TargetMode="External"/><Relationship Id="rId13" Type="http://schemas.openxmlformats.org/officeDocument/2006/relationships/hyperlink" Target="https://learn.microsoft.com/en-us/dotnet/csharp/language-reference/keywords/on" TargetMode="External"/><Relationship Id="rId3" Type="http://schemas.openxmlformats.org/officeDocument/2006/relationships/hyperlink" Target="https://learn.microsoft.com/en-us/dotnet/csharp/language-reference/keywords/from-clause" TargetMode="External"/><Relationship Id="rId7" Type="http://schemas.openxmlformats.org/officeDocument/2006/relationships/hyperlink" Target="https://learn.microsoft.com/en-us/dotnet/csharp/language-reference/keywords/group-clause" TargetMode="External"/><Relationship Id="rId12" Type="http://schemas.openxmlformats.org/officeDocument/2006/relationships/hyperlink" Target="https://learn.microsoft.com/en-us/dotnet/csharp/language-reference/keywords/join-clause" TargetMode="External"/><Relationship Id="rId17" Type="http://schemas.openxmlformats.org/officeDocument/2006/relationships/hyperlink" Target="https://learn.microsoft.com/en-us/dotnet/csharp/language-reference/keywords/descending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learn.microsoft.com/en-us/dotnet/csharp/language-reference/keywords/ascend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anguage-reference/keywords/select-clause" TargetMode="External"/><Relationship Id="rId11" Type="http://schemas.openxmlformats.org/officeDocument/2006/relationships/hyperlink" Target="https://learn.microsoft.com/en-us/dotnet/csharp/language-reference/keywords/into" TargetMode="External"/><Relationship Id="rId5" Type="http://schemas.openxmlformats.org/officeDocument/2006/relationships/hyperlink" Target="https://learn.microsoft.com/en-us/dotnet/csharp/language-reference/keywords/where-clause" TargetMode="External"/><Relationship Id="rId15" Type="http://schemas.openxmlformats.org/officeDocument/2006/relationships/hyperlink" Target="https://learn.microsoft.com/en-us/dotnet/csharp/language-reference/keywords/orderby-clause" TargetMode="External"/><Relationship Id="rId10" Type="http://schemas.openxmlformats.org/officeDocument/2006/relationships/hyperlink" Target="https://learn.microsoft.com/en-us/dotnet/csharp/language-reference/keywords/let-clause" TargetMode="External"/><Relationship Id="rId4" Type="http://schemas.openxmlformats.org/officeDocument/2006/relationships/hyperlink" Target="https://learn.microsoft.com/en-us/dotnet/csharp/language-reference/keywords/in" TargetMode="External"/><Relationship Id="rId9" Type="http://schemas.openxmlformats.org/officeDocument/2006/relationships/hyperlink" Target="https://learn.microsoft.com/en-us/dotnet/csharp/language-reference/keywords/by" TargetMode="External"/><Relationship Id="rId14" Type="http://schemas.openxmlformats.org/officeDocument/2006/relationships/hyperlink" Target="https://learn.microsoft.com/en-us/dotnet/csharp/language-reference/keywords/equal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referencesource/blob/master/System.Core/System/Linq/Enumerable.c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ru-ru/dotnet/csharp/linq/standard-query-operators/partitioning-data" TargetMode="External"/><Relationship Id="rId3" Type="http://schemas.openxmlformats.org/officeDocument/2006/relationships/hyperlink" Target="https://learn.microsoft.com/en-us/dotnet/csharp/linq/standard-query-operators/filtering-data" TargetMode="External"/><Relationship Id="rId7" Type="http://schemas.openxmlformats.org/officeDocument/2006/relationships/hyperlink" Target="https://learn.microsoft.com/en-us/dotnet/csharp/linq/standard-query-operators/quantifier-oper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csharp/linq/standard-query-operators/sorting-data" TargetMode="External"/><Relationship Id="rId11" Type="http://schemas.openxmlformats.org/officeDocument/2006/relationships/hyperlink" Target="https://learn.microsoft.com/ru-ru/dotnet/csharp/linq/standard-query-operators/grouping-data" TargetMode="External"/><Relationship Id="rId5" Type="http://schemas.openxmlformats.org/officeDocument/2006/relationships/hyperlink" Target="https://learn.microsoft.com/en-us/dotnet/csharp/linq/standard-query-operators/set-operations" TargetMode="External"/><Relationship Id="rId10" Type="http://schemas.openxmlformats.org/officeDocument/2006/relationships/hyperlink" Target="https://learn.microsoft.com/ru-ru/dotnet/csharp/linq/standard-query-operators/join-operations" TargetMode="External"/><Relationship Id="rId4" Type="http://schemas.openxmlformats.org/officeDocument/2006/relationships/hyperlink" Target="https://learn.microsoft.com/en-us/dotnet/csharp/linq/standard-query-operators/projection-operations" TargetMode="External"/><Relationship Id="rId9" Type="http://schemas.openxmlformats.org/officeDocument/2006/relationships/hyperlink" Target="https://learn.microsoft.com/ru-ru/dotnet/csharp/linq/standard-query-operators/converting-data-typ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ofty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dotnet/api/system.linq.enumerable.wher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selec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dotnet/api/system.linq.enumerable.zip" TargetMode="External"/><Relationship Id="rId4" Type="http://schemas.openxmlformats.org/officeDocument/2006/relationships/hyperlink" Target="https://learn.microsoft.com/en-us/dotnet/api/system.linq.enumerable.selectman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learn.microsoft.com/en-us/dotnet/api/system.linq.enumerable.distinct" TargetMode="External"/><Relationship Id="rId7" Type="http://schemas.openxmlformats.org/officeDocument/2006/relationships/hyperlink" Target="https://learn.microsoft.com/en-us/dotnet/api/system.linq.enumerable.exceptb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except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learn.microsoft.com/en-us/dotnet/api/system.linq.enumerable.distinctby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learn.microsoft.com/en-us/dotnet/api/system.linq.enumerable.intersect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dotnet/api/system.linq.enumerable.unionby" TargetMode="External"/><Relationship Id="rId5" Type="http://schemas.openxmlformats.org/officeDocument/2006/relationships/hyperlink" Target="https://learn.microsoft.com/en-us/dotnet/api/system.linq.enumerable.union" TargetMode="External"/><Relationship Id="rId4" Type="http://schemas.openxmlformats.org/officeDocument/2006/relationships/hyperlink" Target="https://learn.microsoft.com/en-us/dotnet/api/system.linq.enumerable.intersectb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orderb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learn.microsoft.com/ru-ru/dotnet/api/system.linq.enumerable.orderbydesce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thenb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ru-ru/dotnet/api/system.linq.enumerable.reverse" TargetMode="External"/><Relationship Id="rId4" Type="http://schemas.openxmlformats.org/officeDocument/2006/relationships/hyperlink" Target="https://learn.microsoft.com/ru-ru/dotnet/api/system.linq.enumerable.thenbydescendin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al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learn.microsoft.com/en-us/dotnet/api/system.linq.enumerable.contains" TargetMode="External"/><Relationship Id="rId4" Type="http://schemas.openxmlformats.org/officeDocument/2006/relationships/hyperlink" Target="https://learn.microsoft.com/ru-ru/dotnet/api/system.linq.enumerable.an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skip" TargetMode="External"/><Relationship Id="rId7" Type="http://schemas.openxmlformats.org/officeDocument/2006/relationships/hyperlink" Target="https://learn.microsoft.com/ru-ru/dotnet/api/system.linq.enumerable.chunk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enumerable.takewhile" TargetMode="External"/><Relationship Id="rId5" Type="http://schemas.openxmlformats.org/officeDocument/2006/relationships/hyperlink" Target="https://learn.microsoft.com/ru-ru/dotnet/api/system.linq.enumerable.take" TargetMode="External"/><Relationship Id="rId4" Type="http://schemas.openxmlformats.org/officeDocument/2006/relationships/hyperlink" Target="https://learn.microsoft.com/ru-ru/dotnet/api/system.linq.enumerable.skipwhile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inq/standard-query-operators/converting-data-type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dotnet/api/system.linq.enumerable.joi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ru-ru/dotnet/api/system.linq.enumerable.groupjoin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linq.enumerable.groupby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ru-ru/dotnet/api/system.linq.lookup-2" TargetMode="External"/><Relationship Id="rId5" Type="http://schemas.openxmlformats.org/officeDocument/2006/relationships/hyperlink" Target="https://learn.microsoft.com/ru-ru/dotnet/api/system.linq.enumerable.tolookup" TargetMode="External"/><Relationship Id="rId4" Type="http://schemas.openxmlformats.org/officeDocument/2006/relationships/hyperlink" Target="https://learn.microsoft.com/ru-ru/dotnet/api/system.linq.igrouping-2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er.guru99.com/ru/net-technology-interview-questions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tus.ru/lessons/csharp-professional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19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8.png"/><Relationship Id="rId26" Type="http://schemas.openxmlformats.org/officeDocument/2006/relationships/image" Target="../media/image144.png"/><Relationship Id="rId3" Type="http://schemas.openxmlformats.org/officeDocument/2006/relationships/image" Target="../media/image126.png"/><Relationship Id="rId21" Type="http://schemas.openxmlformats.org/officeDocument/2006/relationships/image" Target="../media/image14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8.pn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3.png"/><Relationship Id="rId20" Type="http://schemas.openxmlformats.org/officeDocument/2006/relationships/image" Target="../media/image39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3.png"/><Relationship Id="rId5" Type="http://schemas.openxmlformats.org/officeDocument/2006/relationships/image" Target="../media/image128.png"/><Relationship Id="rId15" Type="http://schemas.openxmlformats.org/officeDocument/2006/relationships/image" Target="../media/image14.png"/><Relationship Id="rId23" Type="http://schemas.openxmlformats.org/officeDocument/2006/relationships/image" Target="../media/image142.png"/><Relationship Id="rId28" Type="http://schemas.openxmlformats.org/officeDocument/2006/relationships/image" Target="../media/image145.png"/><Relationship Id="rId10" Type="http://schemas.openxmlformats.org/officeDocument/2006/relationships/image" Target="../media/image133.png"/><Relationship Id="rId19" Type="http://schemas.openxmlformats.org/officeDocument/2006/relationships/image" Target="../media/image139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Relationship Id="rId27" Type="http://schemas.openxmlformats.org/officeDocument/2006/relationships/image" Target="../media/image12.png"/><Relationship Id="rId30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534600" y="1776000"/>
            <a:ext cx="76542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 smtClean="0"/>
              <a:t>Linq</a:t>
            </a:r>
            <a:r>
              <a:rPr lang="ru-RU" sz="4400" dirty="0" smtClean="0"/>
              <a:t> запросы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xmlns="" val="41366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21225" y="1683400"/>
            <a:ext cx="2120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курсов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для junior, middle, senior специалистов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666425" y="112412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/>
        </p:nvSpPr>
        <p:spPr>
          <a:xfrm>
            <a:off x="3074550" y="1683400"/>
            <a:ext cx="279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преподавателей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делятся знаниями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реальными кейсами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3074550" y="1124114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600+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3081224" y="3528225"/>
            <a:ext cx="199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выпускников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уже прошли обучение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081221" y="2968941"/>
            <a:ext cx="183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38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663573" y="3528217"/>
            <a:ext cx="3185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ИТ-специалистов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сообществе, читают материалы, учатся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общаются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наших площадках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5663572" y="2968941"/>
            <a:ext cx="2798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r>
              <a:rPr lang="ru" sz="3100" b="1" i="0" u="none" strike="noStrike" cap="none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 000+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500550" y="3307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Мы в цифрах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606575" y="3526275"/>
            <a:ext cx="1882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лет </a:t>
            </a:r>
            <a:r>
              <a:rPr lang="ru" sz="1200">
                <a:latin typeface="Roboto"/>
                <a:ea typeface="Roboto"/>
                <a:cs typeface="Roboto"/>
                <a:sym typeface="Roboto"/>
              </a:rPr>
              <a:t>со дня основания компании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787650" y="2968950"/>
            <a:ext cx="110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100" b="1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100" b="1" i="0" u="none" strike="noStrike" cap="none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вебинара</a:t>
            </a:r>
            <a:endParaRPr dirty="0"/>
          </a:p>
        </p:txBody>
      </p:sp>
      <p:graphicFrame>
        <p:nvGraphicFramePr>
          <p:cNvPr id="242" name="Google Shape;242;p43"/>
          <p:cNvGraphicFramePr/>
          <p:nvPr>
            <p:extLst>
              <p:ext uri="{D42A27DB-BD31-4B8C-83A1-F6EECF244321}">
                <p14:modId xmlns:p14="http://schemas.microsoft.com/office/powerpoint/2010/main" xmlns="" val="2263411008"/>
              </p:ext>
            </p:extLst>
          </p:nvPr>
        </p:nvGraphicFramePr>
        <p:xfrm>
          <a:off x="952500" y="1544194"/>
          <a:ext cx="7239000" cy="1147542"/>
        </p:xfrm>
        <a:graphic>
          <a:graphicData uri="http://schemas.openxmlformats.org/drawingml/2006/table">
            <a:tbl>
              <a:tblPr>
                <a:noFill/>
                <a:tableStyleId>{94049BB3-00C0-4E36-B14F-18F9014FF099}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Узнать,</a:t>
                      </a:r>
                      <a:r>
                        <a:rPr lang="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что такое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</a:t>
                      </a:r>
                      <a:r>
                        <a:rPr lang="en-US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провайдерами данных </a:t>
                      </a:r>
                      <a:r>
                        <a:rPr lang="en-US" baseline="0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ru-RU" baseline="0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-запросов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FF7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FF7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dirty="0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Познакомиться с синтаксисом запросов </a:t>
                      </a:r>
                      <a:r>
                        <a:rPr lang="en-US" dirty="0" err="1" smtClean="0">
                          <a:solidFill>
                            <a:srgbClr val="3F3F3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endParaRPr lang="en-US" dirty="0" smtClean="0">
                        <a:solidFill>
                          <a:srgbClr val="3F3F3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Что такое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369325"/>
            <a:ext cx="7666200" cy="208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/>
              <a:t>Linq</a:t>
            </a:r>
            <a:r>
              <a:rPr lang="ru-RU" dirty="0"/>
              <a:t>(</a:t>
            </a:r>
            <a:r>
              <a:rPr lang="en-US" b="1" dirty="0"/>
              <a:t>Language Integrated Query</a:t>
            </a:r>
            <a:r>
              <a:rPr lang="ru-RU" dirty="0"/>
              <a:t>) – это синтаксис в .</a:t>
            </a:r>
            <a:r>
              <a:rPr lang="en-US" dirty="0"/>
              <a:t>net</a:t>
            </a:r>
            <a:r>
              <a:rPr lang="ru-RU" dirty="0"/>
              <a:t>-языках, спроектированный для работы с источниками данных, так как коллекции, базы данных, </a:t>
            </a:r>
            <a:r>
              <a:rPr lang="en-US" dirty="0"/>
              <a:t>XML</a:t>
            </a:r>
            <a:r>
              <a:rPr lang="ru-RU" dirty="0" smtClean="0"/>
              <a:t>-доку</a:t>
            </a:r>
            <a:r>
              <a:rPr lang="ru-RU" dirty="0"/>
              <a:t>м</a:t>
            </a:r>
            <a:r>
              <a:rPr lang="ru-RU" dirty="0" smtClean="0"/>
              <a:t>енты </a:t>
            </a:r>
            <a:r>
              <a:rPr lang="ru-RU" dirty="0"/>
              <a:t>и пр</a:t>
            </a:r>
            <a:r>
              <a:rPr lang="ru-RU" dirty="0" smtClean="0"/>
              <a:t>.</a:t>
            </a:r>
          </a:p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 – это </a:t>
            </a:r>
            <a:r>
              <a:rPr lang="ru-RU" dirty="0"/>
              <a:t>способ выполнения операций с </a:t>
            </a:r>
            <a:r>
              <a:rPr lang="ru-RU" dirty="0" smtClean="0"/>
              <a:t>данными, </a:t>
            </a:r>
            <a:r>
              <a:rPr lang="ru-RU" dirty="0"/>
              <a:t>который интегрирован </a:t>
            </a:r>
            <a:r>
              <a:rPr lang="ru-RU" dirty="0" smtClean="0"/>
              <a:t>в </a:t>
            </a:r>
            <a:r>
              <a:rPr lang="ru-RU" dirty="0"/>
              <a:t>язык.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 чего состоит </a:t>
            </a:r>
            <a:r>
              <a:rPr lang="en-US" dirty="0" err="1" smtClean="0"/>
              <a:t>linq</a:t>
            </a:r>
            <a:r>
              <a:rPr lang="ru-RU" dirty="0" smtClean="0"/>
              <a:t>-запрос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4266695" cy="3267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Все </a:t>
            </a:r>
            <a:r>
              <a:rPr lang="en-US" dirty="0" err="1" smtClean="0"/>
              <a:t>linq</a:t>
            </a:r>
            <a:r>
              <a:rPr lang="en-US" dirty="0" smtClean="0"/>
              <a:t>–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подразумевают в себе 3 следующий действия: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Выбор источника данных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Описание тела запроса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Выполнение запроса</a:t>
            </a:r>
            <a:endParaRPr dirty="0"/>
          </a:p>
        </p:txBody>
      </p:sp>
      <p:pic>
        <p:nvPicPr>
          <p:cNvPr id="1026" name="Picture 2" descr="Diagram of the complete LINQ query oper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083872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Отложенное и немедленное выполнение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4411" y="1247564"/>
            <a:ext cx="8265763" cy="2993131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ru-RU" b="1" dirty="0"/>
              <a:t>Отложенное выполнение (</a:t>
            </a:r>
            <a:r>
              <a:rPr lang="ru-RU" b="1" dirty="0" err="1"/>
              <a:t>Deferred</a:t>
            </a:r>
            <a:r>
              <a:rPr lang="ru-RU" b="1" dirty="0"/>
              <a:t> </a:t>
            </a:r>
            <a:r>
              <a:rPr lang="ru-RU" b="1" dirty="0" err="1"/>
              <a:t>Execution</a:t>
            </a:r>
            <a:r>
              <a:rPr lang="ru-RU" b="1" dirty="0"/>
              <a:t>)</a:t>
            </a:r>
            <a:r>
              <a:rPr lang="ru-RU" dirty="0"/>
              <a:t> в LINQ — это механизм, при котором запрос не выполняется в момент его создания, а </a:t>
            </a:r>
            <a:r>
              <a:rPr lang="ru-RU" dirty="0" smtClean="0"/>
              <a:t>откладывается </a:t>
            </a:r>
            <a:r>
              <a:rPr lang="ru-RU" dirty="0"/>
              <a:t>до тех пор, пока к данным не будет фактического обращения</a:t>
            </a:r>
            <a:r>
              <a:rPr lang="ru-RU" dirty="0" smtClean="0"/>
              <a:t>.</a:t>
            </a:r>
          </a:p>
          <a:p>
            <a:pPr marL="120650" indent="0">
              <a:buNone/>
            </a:pPr>
            <a:r>
              <a:rPr lang="ru-RU" dirty="0"/>
              <a:t>Существуют методы, которые вызывают </a:t>
            </a:r>
            <a:r>
              <a:rPr lang="ru-RU" b="1" dirty="0"/>
              <a:t>немедленное выполнение</a:t>
            </a:r>
            <a:r>
              <a:rPr lang="ru-RU" dirty="0"/>
              <a:t> запроса и загрузку данных в память. В основном это агрегатные функции и методы возвращения коллекции</a:t>
            </a:r>
            <a:r>
              <a:rPr lang="ru-RU" dirty="0" smtClean="0"/>
              <a:t>.</a:t>
            </a:r>
            <a:endParaRPr lang="en-US" dirty="0" smtClean="0"/>
          </a:p>
          <a:p>
            <a:pPr marL="120650" indent="0">
              <a:buNone/>
            </a:pPr>
            <a:r>
              <a:rPr lang="ru-RU" dirty="0" smtClean="0">
                <a:hlinkClick r:id="rId3"/>
              </a:rPr>
              <a:t>Классификационная таблица</a:t>
            </a:r>
            <a:endParaRPr lang="ru-RU" dirty="0" smtClean="0"/>
          </a:p>
          <a:p>
            <a:pPr marL="1206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027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94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Провайдеры данных, доступные в </a:t>
            </a:r>
            <a:r>
              <a:rPr lang="en-US" dirty="0" err="1" smtClean="0"/>
              <a:t>linq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запросы можно отправлять в любой источник данных, реализующий интерфейс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, такие как: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 smtClean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Objects</a:t>
            </a:r>
            <a:r>
              <a:rPr lang="ru-RU" dirty="0"/>
              <a:t>: применяется для работы с массивами и коллекциями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Entities</a:t>
            </a:r>
            <a:r>
              <a:rPr lang="ru-RU" dirty="0"/>
              <a:t>: используется при обращении к базам данных через технологию </a:t>
            </a:r>
            <a:r>
              <a:rPr lang="ru-RU" dirty="0" err="1"/>
              <a:t>Entity</a:t>
            </a:r>
            <a:r>
              <a:rPr lang="ru-RU" dirty="0"/>
              <a:t> </a:t>
            </a:r>
            <a:r>
              <a:rPr lang="ru-RU" dirty="0" err="1"/>
              <a:t>Framework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XML</a:t>
            </a:r>
            <a:r>
              <a:rPr lang="ru-RU" dirty="0"/>
              <a:t>: применяется при работе с файлами XML</a:t>
            </a:r>
          </a:p>
          <a:p>
            <a:pPr marL="463550" indent="-342900">
              <a:buFont typeface="+mj-lt"/>
              <a:buAutoNum type="arabicPeriod"/>
            </a:pPr>
            <a:r>
              <a:rPr lang="ru-RU" b="1" dirty="0"/>
              <a:t>LINQ </a:t>
            </a:r>
            <a:r>
              <a:rPr lang="ru-RU" b="1" dirty="0" err="1"/>
              <a:t>to</a:t>
            </a:r>
            <a:r>
              <a:rPr lang="ru-RU" b="1" dirty="0"/>
              <a:t> </a:t>
            </a:r>
            <a:r>
              <a:rPr lang="ru-RU" b="1" dirty="0" err="1"/>
              <a:t>DataSet</a:t>
            </a:r>
            <a:r>
              <a:rPr lang="ru-RU" dirty="0"/>
              <a:t>: применяется при работе с объектом </a:t>
            </a:r>
            <a:r>
              <a:rPr lang="ru-RU" dirty="0" err="1"/>
              <a:t>DataSet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ru-RU" b="1" dirty="0" err="1"/>
              <a:t>Parallel</a:t>
            </a:r>
            <a:r>
              <a:rPr lang="ru-RU" b="1" dirty="0"/>
              <a:t> LINQ (PLINQ)</a:t>
            </a:r>
            <a:r>
              <a:rPr lang="ru-RU" dirty="0"/>
              <a:t>: используется для выполнения параллельных запросов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Интерфейс </a:t>
            </a:r>
            <a:r>
              <a:rPr lang="en-US" dirty="0" err="1" smtClean="0"/>
              <a:t>IQueryable</a:t>
            </a:r>
            <a:r>
              <a:rPr lang="en-US" dirty="0" smtClean="0"/>
              <a:t>&lt;T&gt;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b="1" dirty="0" err="1" smtClean="0"/>
              <a:t>IQueryable</a:t>
            </a:r>
            <a:r>
              <a:rPr lang="ru-RU" b="1" dirty="0" smtClean="0"/>
              <a:t>&lt;T&gt;</a:t>
            </a:r>
            <a:r>
              <a:rPr lang="ru-RU" dirty="0" smtClean="0"/>
              <a:t> — это интерфейс, который используется в LINQ для создания запросов к удаленным источникам </a:t>
            </a:r>
            <a:r>
              <a:rPr lang="ru-RU" dirty="0" smtClean="0"/>
              <a:t>данных</a:t>
            </a:r>
            <a:r>
              <a:rPr lang="en-US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30314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синтаксиса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814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1635875" y="772125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</a:t>
            </a:r>
            <a:endParaRPr sz="2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766725" y="1805199"/>
            <a:ext cx="79353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ru" sz="3500" b="1">
                <a:solidFill>
                  <a:schemeClr val="dk1"/>
                </a:solidFill>
                <a:highlight>
                  <a:schemeClr val="lt1"/>
                </a:highlight>
              </a:rPr>
              <a:t>»</a:t>
            </a:r>
            <a:r>
              <a:rPr lang="ru"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чат, если меня слышно и видно</a:t>
            </a:r>
            <a:endParaRPr sz="35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l="99" r="99"/>
          <a:stretch/>
        </p:blipFill>
        <p:spPr>
          <a:xfrm>
            <a:off x="880825" y="1032408"/>
            <a:ext cx="642317" cy="32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Варианты написания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374072" y="1149927"/>
            <a:ext cx="8028709" cy="34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None/>
            </a:pPr>
            <a:r>
              <a:rPr lang="ru-RU" dirty="0" smtClean="0"/>
              <a:t>Существует 2 формы написания</a:t>
            </a:r>
            <a:r>
              <a:rPr lang="en-US" dirty="0"/>
              <a:t>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запросов: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ru-RU" dirty="0" smtClean="0"/>
              <a:t>Декларативный синтаксис/синтаксис запросов/</a:t>
            </a:r>
            <a:r>
              <a:rPr lang="en-US" dirty="0" smtClean="0"/>
              <a:t>SQL-</a:t>
            </a:r>
            <a:r>
              <a:rPr lang="ru-RU" dirty="0" smtClean="0"/>
              <a:t>подобный синтаксис</a:t>
            </a:r>
          </a:p>
          <a:p>
            <a:pPr marL="463550" lvl="0" indent="-342900">
              <a:lnSpc>
                <a:spcPct val="100000"/>
              </a:lnSpc>
              <a:spcBef>
                <a:spcPts val="1000"/>
              </a:spcBef>
              <a:buClr>
                <a:srgbClr val="ED7D31"/>
              </a:buClr>
              <a:buFont typeface="+mj-lt"/>
              <a:buAutoNum type="arabicPeriod"/>
            </a:pPr>
            <a:r>
              <a:rPr lang="en-US" dirty="0" smtClean="0"/>
              <a:t>Fluent API/</a:t>
            </a:r>
            <a:r>
              <a:rPr lang="ru-RU" dirty="0" smtClean="0"/>
              <a:t>Метод-синтаксис/</a:t>
            </a:r>
            <a:r>
              <a:rPr lang="ru-RU" dirty="0" err="1" smtClean="0"/>
              <a:t>Недекларативный</a:t>
            </a:r>
            <a:r>
              <a:rPr lang="ru-RU" dirty="0" smtClean="0"/>
              <a:t> синтаксис</a:t>
            </a:r>
          </a:p>
        </p:txBody>
      </p:sp>
    </p:spTree>
    <p:extLst>
      <p:ext uri="{BB962C8B-B14F-4D97-AF65-F5344CB8AC3E}">
        <p14:creationId xmlns:p14="http://schemas.microsoft.com/office/powerpoint/2010/main" xmlns="" val="183349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64284" y="2680854"/>
            <a:ext cx="8028709" cy="1787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синтаксиса всегда используются 3 предложения:</a:t>
            </a:r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– указывается псевдоним элемента источника </a:t>
            </a:r>
            <a:r>
              <a:rPr lang="ru-RU" dirty="0"/>
              <a:t>данных</a:t>
            </a:r>
            <a:r>
              <a:rPr lang="ru-RU" dirty="0" smtClean="0"/>
              <a:t>;</a:t>
            </a:r>
          </a:p>
          <a:p>
            <a:pPr marL="463550" indent="-342900">
              <a:buFont typeface="+mj-lt"/>
              <a:buAutoNum type="arabicPeriod"/>
            </a:pPr>
            <a:r>
              <a:rPr lang="en-US" u="sng" dirty="0" smtClean="0">
                <a:hlinkClick r:id="rId4"/>
              </a:rPr>
              <a:t>in</a:t>
            </a:r>
            <a:r>
              <a:rPr lang="en-US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указывается источник данных</a:t>
            </a:r>
            <a:r>
              <a:rPr lang="en-US" dirty="0" smtClean="0"/>
              <a:t>;</a:t>
            </a:r>
            <a:endParaRPr lang="ru-RU" dirty="0"/>
          </a:p>
          <a:p>
            <a:pPr marL="463550" indent="-342900">
              <a:buFont typeface="+mj-lt"/>
              <a:buAutoNum type="arabicPeriod"/>
            </a:pPr>
            <a:r>
              <a:rPr lang="en-US" dirty="0" smtClean="0">
                <a:hlinkClick r:id="rId5"/>
              </a:rPr>
              <a:t>select</a:t>
            </a:r>
            <a:r>
              <a:rPr lang="ru-RU" dirty="0" smtClean="0"/>
              <a:t>/</a:t>
            </a:r>
            <a:r>
              <a:rPr lang="en-US" u="sng" dirty="0" smtClean="0">
                <a:hlinkClick r:id="rId6"/>
              </a:rPr>
              <a:t>group</a:t>
            </a:r>
            <a:r>
              <a:rPr lang="ru-RU" dirty="0" smtClean="0"/>
              <a:t> </a:t>
            </a:r>
            <a:r>
              <a:rPr lang="ru-RU" dirty="0"/>
              <a:t>– возвращаемые элементы данных.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43" y="1067232"/>
            <a:ext cx="79438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5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Fluent-</a:t>
            </a:r>
            <a:r>
              <a:rPr lang="ru-RU" dirty="0" smtClean="0"/>
              <a:t>синтаксис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4336493" cy="249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/>
              <a:t>При использовании </a:t>
            </a:r>
            <a:r>
              <a:rPr lang="ru-RU" dirty="0" err="1" smtClean="0"/>
              <a:t>недекларативного</a:t>
            </a:r>
            <a:r>
              <a:rPr lang="ru-RU" dirty="0" smtClean="0"/>
              <a:t> синтаксиса используются методы расширения интерфейса </a:t>
            </a:r>
            <a:r>
              <a:rPr lang="en-US" dirty="0" err="1" smtClean="0"/>
              <a:t>IEnumerable</a:t>
            </a:r>
            <a:r>
              <a:rPr lang="en-US" dirty="0" smtClean="0"/>
              <a:t>&lt;T&gt;</a:t>
            </a:r>
            <a:r>
              <a:rPr lang="ru-RU" dirty="0" smtClean="0"/>
              <a:t>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280992" y="3012506"/>
            <a:ext cx="290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=&gt;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0)</a:t>
            </a:r>
          </a:p>
          <a:p>
            <a:r>
              <a:rPr lang="en-US" dirty="0" smtClean="0">
                <a:latin typeface="Cascadia Mono" panose="020B0609020000020004" pitchFamily="49" charset="0"/>
              </a:rPr>
              <a:t>.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=&gt;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dirty="0">
                <a:latin typeface="Cascadia Mono" panose="020B0609020000020004" pitchFamily="49" charset="0"/>
              </a:rPr>
              <a:t>);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0992" y="1234030"/>
            <a:ext cx="30016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= </a:t>
            </a:r>
            <a:endParaRPr lang="en-US" dirty="0" smtClean="0">
              <a:latin typeface="Cascadia Mono" panose="020B0609020000020004" pitchFamily="49" charset="0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	from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dirty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numbers</a:t>
            </a: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 &gt; </a:t>
            </a:r>
            <a:r>
              <a:rPr lang="en-US" dirty="0" smtClean="0">
                <a:latin typeface="Cascadia Mono" panose="020B0609020000020004" pitchFamily="49" charset="0"/>
              </a:rPr>
              <a:t>0</a:t>
            </a:r>
            <a:endParaRPr lang="en-US" dirty="0">
              <a:latin typeface="Cascadia Mono" panose="020B0609020000020004" pitchFamily="49" charset="0"/>
            </a:endParaRPr>
          </a:p>
          <a:p>
            <a:r>
              <a:rPr lang="en-US" dirty="0">
                <a:latin typeface="Cascadia Mono" panose="020B0609020000020004" pitchFamily="49" charset="0"/>
              </a:rPr>
              <a:t>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dirty="0" smtClean="0"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n</a:t>
            </a:r>
            <a:r>
              <a:rPr lang="en-US" dirty="0">
                <a:latin typeface="Cascadia Mono" panose="020B0609020000020004" pitchFamily="49" charset="0"/>
              </a:rPr>
              <a:t>;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384242" y="2239617"/>
            <a:ext cx="553271" cy="772889"/>
          </a:xfrm>
          <a:prstGeom prst="downArrow">
            <a:avLst>
              <a:gd name="adj1" fmla="val 50000"/>
              <a:gd name="adj2" fmla="val 82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444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20650" indent="0">
              <a:buNone/>
            </a:pPr>
            <a:r>
              <a:rPr lang="ru-RU" dirty="0" smtClean="0"/>
              <a:t>Декларативный подход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Методы агрегирования: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Sum()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Count()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Max()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Min()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Average()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Методы пагинации</a:t>
            </a:r>
            <a:r>
              <a:rPr lang="en-US" dirty="0"/>
              <a:t>:</a:t>
            </a:r>
            <a:r>
              <a:rPr lang="ru-RU" dirty="0" smtClean="0"/>
              <a:t>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Skip()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SkipWhile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Take()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TakeWhile</a:t>
            </a:r>
            <a:r>
              <a:rPr lang="en-US" sz="18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</a:p>
          <a:p>
            <a:pPr>
              <a:buFontTx/>
              <a:buChar char="-"/>
            </a:pPr>
            <a:r>
              <a:rPr lang="ru-RU" dirty="0" smtClean="0"/>
              <a:t>Метод</a:t>
            </a:r>
            <a:r>
              <a:rPr lang="ru-RU" dirty="0"/>
              <a:t>ы</a:t>
            </a:r>
            <a:r>
              <a:rPr lang="en-US" dirty="0" smtClean="0"/>
              <a:t> </a:t>
            </a:r>
            <a:r>
              <a:rPr lang="ru-RU" dirty="0"/>
              <a:t>для работы с порядком </a:t>
            </a:r>
            <a:r>
              <a:rPr lang="ru-RU" dirty="0" smtClean="0"/>
              <a:t>элементов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ThenByDescending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ru-RU" sz="1600" dirty="0" smtClean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dirty="0"/>
              <a:t>Методы для работы с </a:t>
            </a:r>
            <a:r>
              <a:rPr lang="ru-RU" dirty="0" smtClean="0"/>
              <a:t>множествами: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Distinct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Union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Intersect</a:t>
            </a:r>
            <a:r>
              <a:rPr lang="ru-RU" sz="16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Except</a:t>
            </a:r>
            <a:r>
              <a:rPr lang="ru-RU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160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Отсутствует операция </a:t>
            </a:r>
            <a:r>
              <a:rPr lang="ru-RU" dirty="0"/>
              <a:t>группового соединения </a:t>
            </a:r>
            <a:r>
              <a:rPr lang="ru-RU" dirty="0" smtClean="0"/>
              <a:t>(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GroupJoin</a:t>
            </a:r>
            <a:r>
              <a:rPr lang="ru-RU" dirty="0" smtClean="0"/>
              <a:t>) </a:t>
            </a:r>
          </a:p>
          <a:p>
            <a:pPr>
              <a:buFontTx/>
              <a:buChar char="-"/>
            </a:pPr>
            <a:r>
              <a:rPr lang="ru-RU" dirty="0"/>
              <a:t>Экзистенциальные запросы</a:t>
            </a:r>
            <a:r>
              <a:rPr lang="ru-RU" dirty="0" smtClean="0"/>
              <a:t>: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Any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All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(),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Contains</a:t>
            </a:r>
            <a:r>
              <a:rPr lang="ru-RU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566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различных подходов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Метод-синтаксис не поддерживает: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 </a:t>
            </a:r>
            <a:r>
              <a:rPr lang="ru-RU" sz="18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let</a:t>
            </a:r>
            <a:r>
              <a:rPr lang="en-US" dirty="0" smtClean="0"/>
              <a:t>;</a:t>
            </a:r>
          </a:p>
          <a:p>
            <a:pPr>
              <a:buFontTx/>
              <a:buChar char="-"/>
            </a:pPr>
            <a:r>
              <a:rPr lang="ru-RU" dirty="0" smtClean="0"/>
              <a:t>Запросы с ключевым словом</a:t>
            </a:r>
            <a:r>
              <a:rPr lang="en-US" dirty="0" smtClean="0"/>
              <a:t> </a:t>
            </a:r>
            <a:r>
              <a:rPr lang="ru-RU" sz="1400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ru-RU" sz="1400" dirty="0" smtClea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913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32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Категории запросов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59872"/>
            <a:ext cx="7947711" cy="355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Категории запросов делятся на 3 большие группы:</a:t>
            </a:r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без изменения элементов (</a:t>
            </a:r>
            <a:r>
              <a:rPr lang="ru-RU" dirty="0" smtClean="0"/>
              <a:t>сортировка или фильтрация).</a:t>
            </a:r>
            <a:endParaRPr lang="ru-RU" dirty="0"/>
          </a:p>
          <a:p>
            <a:pPr marL="463550" lvl="0" indent="-342900">
              <a:buFont typeface="+mj-lt"/>
              <a:buAutoNum type="arabicPeriod"/>
            </a:pPr>
            <a:r>
              <a:rPr lang="ru-RU" dirty="0"/>
              <a:t>Выборка данных с </a:t>
            </a:r>
            <a:r>
              <a:rPr lang="ru-RU" dirty="0" smtClean="0"/>
              <a:t>трансформацией, либо выводом нового типа</a:t>
            </a:r>
            <a:r>
              <a:rPr lang="en-US" dirty="0" smtClean="0"/>
              <a:t> (</a:t>
            </a:r>
            <a:r>
              <a:rPr lang="ru-RU" dirty="0" smtClean="0"/>
              <a:t>выборка или группировка с новым возвращаемым типом</a:t>
            </a:r>
            <a:r>
              <a:rPr lang="en-US" dirty="0" smtClean="0"/>
              <a:t>)</a:t>
            </a:r>
            <a:r>
              <a:rPr lang="ru-RU" dirty="0" smtClean="0"/>
              <a:t>. </a:t>
            </a:r>
          </a:p>
          <a:p>
            <a:pPr marL="463550" indent="-342900">
              <a:buFont typeface="+mj-lt"/>
              <a:buAutoNum type="arabicPeriod"/>
            </a:pPr>
            <a:r>
              <a:rPr lang="ru-RU" dirty="0" smtClean="0"/>
              <a:t>Извлечение информации о последовательности (агрегатные функции).</a:t>
            </a:r>
            <a:r>
              <a:rPr lang="en-US" dirty="0" smtClean="0"/>
              <a:t> </a:t>
            </a:r>
            <a:r>
              <a:rPr lang="ru-RU" dirty="0" smtClean="0"/>
              <a:t>Недоступно при использовании декларативного синтаксиса.</a:t>
            </a:r>
          </a:p>
        </p:txBody>
      </p:sp>
    </p:spTree>
    <p:extLst>
      <p:ext uri="{BB962C8B-B14F-4D97-AF65-F5344CB8AC3E}">
        <p14:creationId xmlns:p14="http://schemas.microsoft.com/office/powerpoint/2010/main" xmlns="" val="527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4" y="396400"/>
            <a:ext cx="773057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Декларативный 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787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Ключевые слова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20650" indent="0">
              <a:buNone/>
            </a:pPr>
            <a:r>
              <a:rPr lang="ru-RU" dirty="0"/>
              <a:t>При использовании декларативного </a:t>
            </a:r>
            <a:r>
              <a:rPr lang="ru-RU" dirty="0" smtClean="0"/>
              <a:t>синтаксиса, как правило, </a:t>
            </a:r>
            <a:r>
              <a:rPr lang="ru-RU" dirty="0"/>
              <a:t>используются 3 предложения</a:t>
            </a:r>
            <a:r>
              <a:rPr lang="ru-RU" dirty="0" smtClean="0"/>
              <a:t>:</a:t>
            </a:r>
            <a:endParaRPr lang="ru-RU" dirty="0"/>
          </a:p>
          <a:p>
            <a:r>
              <a:rPr lang="en-US" u="sng" dirty="0" smtClean="0">
                <a:hlinkClick r:id="rId3"/>
              </a:rPr>
              <a:t>from</a:t>
            </a:r>
            <a:r>
              <a:rPr lang="ru-RU" dirty="0" smtClean="0"/>
              <a:t> </a:t>
            </a:r>
            <a:r>
              <a:rPr lang="ru-RU" dirty="0"/>
              <a:t>– где </a:t>
            </a:r>
            <a:r>
              <a:rPr lang="ru-RU" dirty="0" smtClean="0"/>
              <a:t>указывается</a:t>
            </a:r>
            <a:r>
              <a:rPr lang="en-US" dirty="0" smtClean="0"/>
              <a:t> </a:t>
            </a:r>
            <a:r>
              <a:rPr lang="ru-RU" dirty="0" smtClean="0"/>
              <a:t>элемент последовательности(обязателен)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4"/>
              </a:rPr>
              <a:t>in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hlinkClick r:id="rId4"/>
              </a:rPr>
              <a:t>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- источник данных(обязателен);</a:t>
            </a:r>
            <a:endParaRPr lang="ru-RU" dirty="0"/>
          </a:p>
          <a:p>
            <a:r>
              <a:rPr lang="en-US" dirty="0" smtClean="0">
                <a:hlinkClick r:id="rId5"/>
              </a:rPr>
              <a:t>where</a:t>
            </a:r>
            <a:r>
              <a:rPr lang="en-US" dirty="0" smtClean="0"/>
              <a:t> </a:t>
            </a:r>
            <a:r>
              <a:rPr lang="ru-RU" dirty="0" smtClean="0"/>
              <a:t>– задает фильтрацию элементов последовательности(опционально);</a:t>
            </a:r>
            <a:endParaRPr lang="ru-RU" dirty="0"/>
          </a:p>
          <a:p>
            <a:r>
              <a:rPr lang="en-US" dirty="0" smtClean="0">
                <a:hlinkClick r:id="rId6"/>
              </a:rPr>
              <a:t>select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возвращает проекцию данных(обязательно, либо </a:t>
            </a:r>
            <a:r>
              <a:rPr lang="en-US" dirty="0" smtClean="0">
                <a:hlinkClick r:id="rId7"/>
              </a:rPr>
              <a:t>group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>
                <a:hlinkClick r:id="rId7"/>
              </a:rPr>
              <a:t>group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возвращает объекты  типа</a:t>
            </a:r>
            <a:r>
              <a:rPr lang="en-US" dirty="0"/>
              <a:t> </a:t>
            </a:r>
            <a:r>
              <a:rPr lang="en-US" dirty="0" err="1" smtClean="0">
                <a:hlinkClick r:id="rId8"/>
              </a:rPr>
              <a:t>IGrouping</a:t>
            </a:r>
            <a:r>
              <a:rPr lang="en-US" dirty="0" smtClean="0">
                <a:hlinkClick r:id="rId8"/>
              </a:rPr>
              <a:t>&lt;</a:t>
            </a:r>
            <a:r>
              <a:rPr lang="en-US" dirty="0" err="1" smtClean="0">
                <a:hlinkClick r:id="rId8"/>
              </a:rPr>
              <a:t>TKey,TElement</a:t>
            </a:r>
            <a:r>
              <a:rPr lang="en-US" dirty="0" smtClean="0">
                <a:hlinkClick r:id="rId8"/>
              </a:rPr>
              <a:t>&gt;</a:t>
            </a:r>
            <a:r>
              <a:rPr lang="en-US" dirty="0" smtClean="0"/>
              <a:t>; </a:t>
            </a:r>
            <a:r>
              <a:rPr lang="ru-RU" dirty="0" smtClean="0"/>
              <a:t>используется с </a:t>
            </a:r>
            <a:r>
              <a:rPr lang="en-US" dirty="0" smtClean="0">
                <a:hlinkClick r:id="rId9"/>
              </a:rPr>
              <a:t>by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smtClean="0">
                <a:solidFill>
                  <a:schemeClr val="accent2"/>
                </a:solidFill>
              </a:rPr>
              <a:t>(</a:t>
            </a:r>
            <a:r>
              <a:rPr lang="ru-RU" dirty="0"/>
              <a:t>обязательно, </a:t>
            </a:r>
            <a:r>
              <a:rPr lang="ru-RU" dirty="0" smtClean="0"/>
              <a:t>либо </a:t>
            </a:r>
            <a:r>
              <a:rPr lang="en-US" dirty="0" smtClean="0">
                <a:hlinkClick r:id="rId6"/>
              </a:rPr>
              <a:t>select</a:t>
            </a:r>
            <a:r>
              <a:rPr lang="ru-RU" dirty="0" smtClean="0">
                <a:solidFill>
                  <a:schemeClr val="accent2"/>
                </a:solidFill>
              </a:rPr>
              <a:t>)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 smtClean="0">
                <a:hlinkClick r:id="rId9"/>
              </a:rPr>
              <a:t>by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указывает параметр, по которому необходимо сгруппировать члены последовательности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u="sng" dirty="0" smtClean="0">
                <a:hlinkClick r:id="rId10"/>
              </a:rPr>
              <a:t>let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определяет </a:t>
            </a:r>
            <a:r>
              <a:rPr lang="ru-RU" dirty="0"/>
              <a:t>переменную и </a:t>
            </a:r>
            <a:r>
              <a:rPr lang="ru-RU" dirty="0" smtClean="0"/>
              <a:t>присваивает </a:t>
            </a:r>
            <a:r>
              <a:rPr lang="ru-RU" dirty="0"/>
              <a:t>ей значение, рассчитанное на основе значений </a:t>
            </a:r>
            <a:r>
              <a:rPr lang="ru-RU" dirty="0" smtClean="0"/>
              <a:t>данных</a:t>
            </a:r>
            <a:r>
              <a:rPr lang="en-US" dirty="0" smtClean="0"/>
              <a:t>;</a:t>
            </a:r>
          </a:p>
          <a:p>
            <a:r>
              <a:rPr lang="en-US" dirty="0" smtClean="0">
                <a:hlinkClick r:id="rId11"/>
              </a:rPr>
              <a:t>into</a:t>
            </a:r>
            <a:r>
              <a:rPr lang="en-US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служит для создания временного идентификатора для хранения результата из </a:t>
            </a:r>
            <a:r>
              <a:rPr lang="en-US" dirty="0" smtClean="0"/>
              <a:t>group;</a:t>
            </a:r>
          </a:p>
          <a:p>
            <a:r>
              <a:rPr lang="en-US" dirty="0" smtClean="0">
                <a:hlinkClick r:id="rId12"/>
              </a:rPr>
              <a:t>join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объединяет различные последовательности, имеющих отношения в объектной модели</a:t>
            </a:r>
            <a:r>
              <a:rPr lang="en-US" dirty="0" smtClean="0"/>
              <a:t>; </a:t>
            </a:r>
            <a:r>
              <a:rPr lang="ru-RU" dirty="0"/>
              <a:t>Используется с </a:t>
            </a:r>
            <a:r>
              <a:rPr lang="en-US" u="sng" dirty="0" smtClean="0">
                <a:hlinkClick r:id="rId13"/>
              </a:rPr>
              <a:t>on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  <a:endParaRPr lang="en-US" dirty="0" smtClean="0"/>
          </a:p>
          <a:p>
            <a:r>
              <a:rPr lang="en-US" u="sng" dirty="0" smtClean="0">
                <a:hlinkClick r:id="rId13"/>
              </a:rPr>
              <a:t>on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задает ключи, по которым необходимо сопоставить коллекции в </a:t>
            </a:r>
            <a:r>
              <a:rPr lang="en-US" dirty="0" smtClean="0">
                <a:hlinkClick r:id="rId12"/>
              </a:rPr>
              <a:t>join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>
                <a:hlinkClick r:id="rId14"/>
              </a:rPr>
              <a:t>equals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сравнивает значения в выражениях запроса</a:t>
            </a:r>
            <a:r>
              <a:rPr lang="en-US" dirty="0" smtClean="0"/>
              <a:t>;</a:t>
            </a:r>
            <a:r>
              <a:rPr lang="ru-RU" dirty="0"/>
              <a:t> используется с </a:t>
            </a:r>
            <a:r>
              <a:rPr lang="en-US" u="sng" dirty="0" smtClean="0">
                <a:hlinkClick r:id="rId12"/>
              </a:rPr>
              <a:t>join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u="sng" dirty="0" smtClean="0">
                <a:hlinkClick r:id="rId13"/>
              </a:rPr>
              <a:t>on</a:t>
            </a:r>
            <a:r>
              <a:rPr lang="en-US" dirty="0" smtClean="0">
                <a:solidFill>
                  <a:schemeClr val="tx1"/>
                </a:solidFill>
              </a:rPr>
              <a:t>;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hlinkClick r:id="rId15"/>
              </a:rPr>
              <a:t>orderby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en-US" dirty="0" smtClean="0"/>
              <a:t>;</a:t>
            </a:r>
          </a:p>
          <a:p>
            <a:r>
              <a:rPr lang="en-US" dirty="0" smtClean="0">
                <a:hlinkClick r:id="rId16"/>
              </a:rPr>
              <a:t>ascending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smtClean="0">
                <a:hlinkClick r:id="rId17"/>
              </a:rPr>
              <a:t>descending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сортирует последовательность значений, используя компаратор по умолчанию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17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791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Правила описания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Выражение должно начинаться с ключевого слова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 </a:t>
            </a:r>
            <a:r>
              <a:rPr lang="ru-RU" dirty="0" smtClean="0"/>
              <a:t>и должно заканчиваться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/>
              <a:t>или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Между первым и последним предложением могут находится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ru-RU" dirty="0" smtClean="0"/>
              <a:t>. Может быть дополнительный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dirty="0" smtClean="0"/>
              <a:t>, может быть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ru-RU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ru-RU" dirty="0" smtClean="0"/>
              <a:t>.</a:t>
            </a:r>
            <a:endParaRPr lang="en-US" dirty="0"/>
          </a:p>
          <a:p>
            <a:pPr marL="463550" indent="-342900">
              <a:buAutoNum type="arabicPeriod"/>
            </a:pPr>
            <a:r>
              <a:rPr lang="ru-RU" dirty="0" smtClean="0"/>
              <a:t>Выражение </a:t>
            </a:r>
            <a:r>
              <a:rPr lang="ru-RU" dirty="0"/>
              <a:t>может возвращать 2 типа: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ru-RU" dirty="0" err="1">
                <a:solidFill>
                  <a:srgbClr val="669900"/>
                </a:solidFill>
              </a:rPr>
              <a:t>IEnumerable</a:t>
            </a:r>
            <a:r>
              <a:rPr lang="ru-RU" dirty="0"/>
              <a:t>&lt;</a:t>
            </a:r>
            <a:r>
              <a:rPr lang="en-US" dirty="0">
                <a:solidFill>
                  <a:srgbClr val="669900"/>
                </a:solidFill>
              </a:rPr>
              <a:t>T</a:t>
            </a:r>
            <a:r>
              <a:rPr lang="ru-RU" dirty="0" smtClean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xmlns="" val="36600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24575" y="2652575"/>
            <a:ext cx="1499100" cy="18150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dirty="0" smtClean="0"/>
              <a:t>запросы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  <p:sp>
        <p:nvSpPr>
          <p:cNvPr id="154" name="Google Shape;154;p34"/>
          <p:cNvSpPr txBox="1">
            <a:spLocks noGrp="1"/>
          </p:cNvSpPr>
          <p:nvPr>
            <p:ph type="subTitle" idx="2"/>
          </p:nvPr>
        </p:nvSpPr>
        <p:spPr>
          <a:xfrm>
            <a:off x="3164850" y="2587356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chemeClr val="dk1"/>
                </a:solidFill>
              </a:rPr>
              <a:t>Нилов Павел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t="941" b="941"/>
          <a:stretch/>
        </p:blipFill>
        <p:spPr>
          <a:xfrm>
            <a:off x="1033167" y="2867584"/>
            <a:ext cx="1383000" cy="136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500550" y="503025"/>
            <a:ext cx="7796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7700"/>
                </a:solidFill>
                <a:latin typeface="Roboto"/>
                <a:ea typeface="Roboto"/>
                <a:cs typeface="Roboto"/>
                <a:sym typeface="Roboto"/>
              </a:rPr>
              <a:t>Тема открытого урока</a:t>
            </a:r>
            <a:endParaRPr sz="1700">
              <a:solidFill>
                <a:srgbClr val="FF7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3248850" y="2988500"/>
            <a:ext cx="5125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Fullstack разработчик компании Волховец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Более 10 лет в разработке ПО. Закончил СПбГУАП по специальности “ПОВТ и АС” в 2015 г., выпускник курса Asp.Net. На текущий момент Fullstack-разработчик в ПК “Волховец” на стеке C#(.NET) и Javascript (React). 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4615"/>
              <a:buFont typeface="Arial"/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Преподаватель курса C# Professional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Контакты:t.me/@NilovPavel</a:t>
            </a: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621" y="258179"/>
            <a:ext cx="652375" cy="65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4983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Пример запроса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Пример запроса выглядит следующим образом:</a:t>
            </a:r>
          </a:p>
          <a:p>
            <a:pPr marL="120650" indent="0">
              <a:buNone/>
            </a:pP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query =</a:t>
            </a:r>
            <a:endParaRPr lang="ru-RU" sz="1800" dirty="0" smtClean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</a:endParaRP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item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source</a:t>
            </a:r>
          </a:p>
          <a:p>
            <a:pPr marL="120650" indent="0">
              <a:buNone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item.Department.DepartmentName.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Equals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"</a:t>
            </a:r>
            <a:r>
              <a:rPr lang="ru-RU" sz="1800" dirty="0">
                <a:solidFill>
                  <a:srgbClr val="C00000"/>
                </a:solidFill>
                <a:latin typeface="Cascadia Mono" panose="020B0609020000020004" pitchFamily="49" charset="0"/>
              </a:rPr>
              <a:t>ИТ"</a:t>
            </a:r>
            <a:r>
              <a:rPr lang="ru-RU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orderby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item.Name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ascending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 /*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descending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*/</a:t>
            </a:r>
          </a:p>
          <a:p>
            <a:pPr marL="12065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item;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64160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Метод-синтаксис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3257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Все методы расширения описаны в классе </a:t>
            </a:r>
            <a:r>
              <a:rPr lang="en-US" dirty="0" err="1" smtClean="0"/>
              <a:t>IEnumerable</a:t>
            </a:r>
            <a:r>
              <a:rPr lang="en-US" dirty="0" smtClean="0"/>
              <a:t>&lt;T&gt;.</a:t>
            </a:r>
          </a:p>
          <a:p>
            <a:pPr marL="120650" indent="0">
              <a:buNone/>
            </a:pPr>
            <a:r>
              <a:rPr lang="ru-RU" dirty="0" smtClean="0"/>
              <a:t>Список находится </a:t>
            </a:r>
            <a:r>
              <a:rPr lang="ru-RU" dirty="0" smtClean="0">
                <a:hlinkClick r:id="rId3"/>
              </a:rPr>
              <a:t>в исходном коде класса </a:t>
            </a:r>
            <a:r>
              <a:rPr lang="ru-RU" dirty="0" err="1" smtClean="0">
                <a:hlinkClick r:id="rId3"/>
              </a:rPr>
              <a:t>Enumerable.cs</a:t>
            </a:r>
            <a:r>
              <a:rPr lang="en-US" dirty="0" smtClean="0"/>
              <a:t>.</a:t>
            </a:r>
            <a:endParaRPr lang="ru-RU" dirty="0" smtClean="0"/>
          </a:p>
          <a:p>
            <a:pPr marL="120650" indent="0">
              <a:buNone/>
            </a:pPr>
            <a:r>
              <a:rPr lang="ru-RU" dirty="0"/>
              <a:t>Все методы на основе LINQ соответствуют одному из двух аналогичных </a:t>
            </a:r>
            <a:r>
              <a:rPr lang="ru-RU" dirty="0" smtClean="0"/>
              <a:t>шаблонов</a:t>
            </a:r>
            <a:r>
              <a:rPr lang="en-US" dirty="0" smtClean="0"/>
              <a:t>:</a:t>
            </a:r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принимают перечисленную последовательность. </a:t>
            </a:r>
            <a:endParaRPr lang="en-US" dirty="0" smtClean="0"/>
          </a:p>
          <a:p>
            <a:pPr marL="463550" indent="-342900">
              <a:buAutoNum type="arabicPeriod"/>
            </a:pPr>
            <a:r>
              <a:rPr lang="ru-RU" dirty="0" smtClean="0"/>
              <a:t>Они </a:t>
            </a:r>
            <a:r>
              <a:rPr lang="ru-RU" dirty="0"/>
              <a:t>возвращают другую последовательность или одно </a:t>
            </a:r>
            <a:r>
              <a:rPr lang="ru-RU" dirty="0" smtClean="0"/>
              <a:t>значение.</a:t>
            </a:r>
            <a:endParaRPr lang="en-US" dirty="0"/>
          </a:p>
          <a:p>
            <a:pPr marL="120650" indent="0">
              <a:buNone/>
            </a:pPr>
            <a:r>
              <a:rPr lang="ru-RU" dirty="0" smtClean="0"/>
              <a:t>Согласованность фигуры позволяет расширить LINQ путем написания методов с аналогичной фигурой.</a:t>
            </a:r>
          </a:p>
        </p:txBody>
      </p:sp>
    </p:spTree>
    <p:extLst>
      <p:ext uri="{BB962C8B-B14F-4D97-AF65-F5344CB8AC3E}">
        <p14:creationId xmlns:p14="http://schemas.microsoft.com/office/powerpoint/2010/main" xmlns="" val="40009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Методы расширения </a:t>
            </a:r>
            <a:r>
              <a:rPr lang="en-US" dirty="0" err="1" smtClean="0">
                <a:solidFill>
                  <a:srgbClr val="669900"/>
                </a:solidFill>
              </a:rPr>
              <a:t>IEnumerable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669900"/>
                </a:solidFill>
              </a:rPr>
              <a:t>T</a:t>
            </a:r>
            <a:r>
              <a:rPr lang="en-US" dirty="0" smtClean="0"/>
              <a:t>&gt;</a:t>
            </a:r>
            <a:endParaRPr dirty="0"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500550" y="1073427"/>
            <a:ext cx="7947711" cy="34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indent="0">
              <a:buNone/>
            </a:pPr>
            <a:r>
              <a:rPr lang="ru-RU" dirty="0" smtClean="0"/>
              <a:t>Функционал метод-синтаксиса идентичен функционалу декларативного синтаксиса с той разницей, что:</a:t>
            </a:r>
          </a:p>
          <a:p>
            <a:pPr marL="463550" indent="-342900">
              <a:buAutoNum type="arabicPeriod"/>
            </a:pPr>
            <a:r>
              <a:rPr lang="ru-RU" dirty="0" smtClean="0"/>
              <a:t>Нет ключевых слов: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r>
              <a:rPr lang="en-US" dirty="0" smtClean="0"/>
              <a:t>.</a:t>
            </a:r>
          </a:p>
          <a:p>
            <a:pPr marL="463550" indent="-342900">
              <a:buAutoNum type="arabicPeriod"/>
            </a:pPr>
            <a:r>
              <a:rPr lang="ru-RU" dirty="0" smtClean="0"/>
              <a:t>Ключевые слова операторов запросов созвучны по написанию, но работают посредством</a:t>
            </a:r>
            <a:r>
              <a:rPr lang="en-US" dirty="0" smtClean="0"/>
              <a:t> </a:t>
            </a:r>
            <a:r>
              <a:rPr lang="ru-RU" dirty="0" smtClean="0"/>
              <a:t>обобщенных делегатов.</a:t>
            </a:r>
          </a:p>
          <a:p>
            <a:pPr marL="120650" indent="0">
              <a:buNone/>
            </a:pPr>
            <a:endParaRPr lang="ru-RU" dirty="0" smtClean="0"/>
          </a:p>
          <a:p>
            <a:pPr marL="120650" indent="0">
              <a:buNone/>
            </a:pPr>
            <a:r>
              <a:rPr lang="ru-RU" dirty="0" smtClean="0"/>
              <a:t>Пример:</a:t>
            </a:r>
          </a:p>
          <a:p>
            <a:pPr marL="120650" indent="0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query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source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669900"/>
                </a:solidFill>
                <a:latin typeface="Cascadia Mono" panose="020B06090200000200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&gt; 1).</a:t>
            </a:r>
            <a:r>
              <a:rPr lang="en-US" sz="1800" dirty="0">
                <a:solidFill>
                  <a:srgbClr val="669900"/>
                </a:solidFill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scadia Mono" panose="020B0609020000020004" pitchFamily="49" charset="0"/>
              </a:rPr>
              <a:t>item</a:t>
            </a:r>
            <a:r>
              <a:rPr lang="en-US" sz="1800" dirty="0" smtClean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ru-RU" dirty="0" smtClean="0"/>
          </a:p>
          <a:p>
            <a:pPr marL="12065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2265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Обобщенные делегаты в </a:t>
            </a:r>
            <a:r>
              <a:rPr lang="en-US" dirty="0" err="1" smtClean="0"/>
              <a:t>linq</a:t>
            </a:r>
            <a:r>
              <a:rPr lang="en-US" dirty="0" smtClean="0"/>
              <a:t>-</a:t>
            </a:r>
            <a:r>
              <a:rPr lang="ru-RU" smtClean="0"/>
              <a:t>запросах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10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7942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Синтаксис лямбда-выражений(анонимные функции)</a:t>
            </a:r>
            <a:endParaRPr sz="2400" dirty="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75" y="1426083"/>
            <a:ext cx="6966484" cy="325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/>
          <p:nvPr/>
        </p:nvSpPr>
        <p:spPr>
          <a:xfrm>
            <a:off x="1646040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28880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21599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4243876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85948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9"/>
          <p:cNvSpPr/>
          <p:nvPr/>
        </p:nvSpPr>
        <p:spPr>
          <a:xfrm>
            <a:off x="5649011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9"/>
          <p:cNvSpPr/>
          <p:nvPr/>
        </p:nvSpPr>
        <p:spPr>
          <a:xfrm>
            <a:off x="7628014" y="1041150"/>
            <a:ext cx="426000" cy="384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654475" y="1918110"/>
            <a:ext cx="80631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Тип делегата: action, predicate, func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Обобщение (дженерик-тип)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Переменная делегата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Лямбда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Действие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ru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Аргумент функции из п.4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54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512400" y="1009925"/>
            <a:ext cx="8119200" cy="3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400" b="1" dirty="0">
                <a:solidFill>
                  <a:srgbClr val="FF0000"/>
                </a:solidFill>
              </a:rPr>
              <a:t>Action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000000"/>
                </a:solidFill>
              </a:rPr>
              <a:t>Делегат </a:t>
            </a:r>
            <a:r>
              <a:rPr lang="ru" sz="1700" b="1" dirty="0">
                <a:solidFill>
                  <a:srgbClr val="000000"/>
                </a:solidFill>
              </a:rPr>
              <a:t>Action</a:t>
            </a:r>
            <a:r>
              <a:rPr lang="ru" sz="1700" dirty="0">
                <a:solidFill>
                  <a:srgbClr val="000000"/>
                </a:solidFill>
              </a:rPr>
              <a:t> представляет некоторое действие, которое ничего не возвращает, то есть в качестве возвращаемого типа имеет тип </a:t>
            </a:r>
            <a:r>
              <a:rPr lang="ru" sz="1700" b="1" dirty="0">
                <a:solidFill>
                  <a:srgbClr val="000000"/>
                </a:solidFill>
              </a:rPr>
              <a:t>void:</a:t>
            </a:r>
            <a:endParaRPr sz="17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ru" sz="1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Action&lt;in T1, in T2,....in T16&gt;(T obj)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7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action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7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ru" sz="17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WriteLine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7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ru" sz="17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7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645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500550" y="1009925"/>
            <a:ext cx="79758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600" b="1">
                <a:solidFill>
                  <a:srgbClr val="FF0000"/>
                </a:solidFill>
              </a:rPr>
              <a:t>Predicate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90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 принимает один параметр и возвращает значение типа </a:t>
            </a:r>
            <a:r>
              <a:rPr lang="ru" sz="1900" b="1">
                <a:solidFill>
                  <a:srgbClr val="000000"/>
                </a:solidFill>
                <a:highlight>
                  <a:srgbClr val="F7F7FA"/>
                </a:highlight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7F7FA"/>
                </a:highlight>
              </a:rPr>
              <a:t>:</a:t>
            </a:r>
            <a:endParaRPr sz="19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delegate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Predicate&lt;in</a:t>
            </a:r>
            <a:r>
              <a:rPr lang="ru" sz="1900">
                <a:solidFill>
                  <a:srgbClr val="000000"/>
                </a:solidFill>
                <a:highlight>
                  <a:srgbClr val="F5F5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T&gt;(T obj);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isPositive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9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90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ru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67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494065" y="614742"/>
            <a:ext cx="7665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2600" b="1" dirty="0">
                <a:solidFill>
                  <a:srgbClr val="FF0000"/>
                </a:solidFill>
              </a:rPr>
              <a:t>Func</a:t>
            </a:r>
            <a:endParaRPr sz="2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Делегат </a:t>
            </a:r>
            <a:r>
              <a:rPr lang="ru" sz="1500" dirty="0">
                <a:solidFill>
                  <a:srgbClr val="188038"/>
                </a:solidFill>
                <a:highlight>
                  <a:srgbClr val="F7F7FA"/>
                </a:highlight>
                <a:latin typeface="Roboto Mono"/>
                <a:ea typeface="Roboto Mono"/>
                <a:cs typeface="Roboto Mono"/>
                <a:sym typeface="Roboto Mono"/>
              </a:rPr>
              <a:t>Func&lt;out T&gt; </a:t>
            </a:r>
            <a:r>
              <a:rPr lang="ru" sz="1500" dirty="0">
                <a:solidFill>
                  <a:srgbClr val="000000"/>
                </a:solidFill>
                <a:highlight>
                  <a:srgbClr val="F7F7FA"/>
                </a:highlight>
              </a:rPr>
              <a:t>возвращает результат действия и может принимать параметры. Он также имеет различные формы: от Func&lt;out T&gt;(), где T - тип возвращаемого значения, до Func&lt;in T1, in T2,...in T16, out TResult&gt;(), то есть может принимать до 16 параметров.</a:t>
            </a:r>
            <a:endParaRPr sz="2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635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T, out</a:t>
            </a: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TResult&gt;(T arg)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5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TResult Func&lt;in T1, in T2,...in T16, out TResult&gt;()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Пример: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f5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=&gt;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n1 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ru" sz="1500" dirty="0">
                <a:solidFill>
                  <a:srgbClr val="4472C4"/>
                </a:solidFill>
                <a:latin typeface="Roboto Mono"/>
                <a:ea typeface="Roboto Mono"/>
                <a:cs typeface="Roboto Mono"/>
                <a:sym typeface="Roboto Mono"/>
              </a:rPr>
              <a:t> n2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ru" sz="1500" dirty="0">
                <a:solidFill>
                  <a:srgbClr val="ED7D31"/>
                </a:solidFill>
                <a:latin typeface="Roboto Mono"/>
                <a:ea typeface="Roboto Mono"/>
                <a:cs typeface="Roboto Mono"/>
                <a:sym typeface="Roboto Mono"/>
              </a:rPr>
              <a:t>ToString()</a:t>
            </a:r>
            <a:r>
              <a:rPr lang="ru" sz="15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695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Операторы </a:t>
            </a:r>
            <a:r>
              <a:rPr lang="en-US" dirty="0" err="1" smtClean="0"/>
              <a:t>linq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Правила вебинара</a:t>
            </a:r>
            <a:endParaRPr b="1"/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650" y="3494081"/>
            <a:ext cx="692621" cy="69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50" y="1510213"/>
            <a:ext cx="692621" cy="69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/>
        </p:nvSpPr>
        <p:spPr>
          <a:xfrm>
            <a:off x="1654525" y="1480850"/>
            <a:ext cx="24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Активно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654525" y="3517859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Вопросы вижу в чате,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могу ответить не сразу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651" y="2514043"/>
            <a:ext cx="692621" cy="6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1654525" y="2519056"/>
            <a:ext cx="323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Задаем вопрос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Roboto"/>
                <a:ea typeface="Roboto"/>
                <a:cs typeface="Roboto"/>
                <a:sym typeface="Roboto"/>
              </a:rPr>
              <a:t>в чат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 smtClean="0"/>
              <a:t>Операторы </a:t>
            </a:r>
            <a:r>
              <a:rPr lang="en-US" sz="2800" dirty="0" err="1" smtClean="0"/>
              <a:t>Linq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87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Фильтрация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Проекция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5"/>
              </a:rPr>
              <a:t>Наборы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Сортировка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7"/>
              </a:rPr>
              <a:t>Квантификаторы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Секционирование</a:t>
            </a: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9"/>
              </a:rPr>
              <a:t>Конвертация данных</a:t>
            </a:r>
            <a:endParaRPr lang="ru-RU" sz="130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Операции соединения</a:t>
            </a:r>
            <a:endParaRPr lang="ru-RU" sz="1300" b="1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AutoNum type="arabicPeriod"/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  <a:hlinkClick r:id="rId11"/>
              </a:rPr>
              <a:t>Группировка данных</a:t>
            </a:r>
            <a:endParaRPr sz="13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Фильтрация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68247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Фильтрация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63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Фильтрация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46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Фильтрация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3"/>
              </a:rPr>
              <a:t>OfType</a:t>
            </a:r>
            <a:r>
              <a:rPr lang="ru-RU" dirty="0" smtClean="0"/>
              <a:t> – фильтрует данные по типу</a:t>
            </a:r>
            <a:r>
              <a:rPr lang="en-US" dirty="0" smtClean="0"/>
              <a:t>;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4"/>
              </a:rPr>
              <a:t>Where</a:t>
            </a:r>
            <a:r>
              <a:rPr lang="ru-RU" sz="1200" dirty="0" smtClean="0"/>
              <a:t> </a:t>
            </a:r>
            <a:r>
              <a:rPr lang="en-US" sz="1200" dirty="0" smtClean="0"/>
              <a:t>– </a:t>
            </a:r>
            <a:r>
              <a:rPr lang="ru-RU" dirty="0" smtClean="0"/>
              <a:t>фильтрует значения по условию (в декларативном синтаксисе -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where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6256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Проекция</a:t>
            </a:r>
            <a:endParaRPr sz="2800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2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Фильтрация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– это операция, результатом которой будет набор значений, подходящий под определенное условие.</a:t>
            </a:r>
          </a:p>
        </p:txBody>
      </p:sp>
      <p:pic>
        <p:nvPicPr>
          <p:cNvPr id="1026" name="Picture 2" descr="https://learn.microsoft.com/en-us/dotnet/csharp/linq/standard-query-operators/media/filtering-data/linq-filter-op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992" y="1961322"/>
            <a:ext cx="2952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083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Проекция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11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Проекция данных в </a:t>
            </a:r>
            <a:r>
              <a:rPr lang="en-US" dirty="0" err="1" smtClean="0"/>
              <a:t>linq</a:t>
            </a:r>
            <a:r>
              <a:rPr lang="en-US" dirty="0" smtClean="0"/>
              <a:t> </a:t>
            </a:r>
            <a:r>
              <a:rPr lang="ru-RU" dirty="0" smtClean="0"/>
              <a:t>представлена следующими методами: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smtClean="0">
                <a:hlinkClick r:id="rId3"/>
              </a:rPr>
              <a:t>Select</a:t>
            </a:r>
            <a:r>
              <a:rPr lang="ru-RU" dirty="0" smtClean="0"/>
              <a:t> – проецирует значения, которые основаны на функции преобразования (в декларативном синтаксисе также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</a:t>
            </a:r>
            <a:r>
              <a:rPr lang="ru-RU" dirty="0" smtClean="0"/>
              <a:t>)</a:t>
            </a:r>
            <a:endParaRPr lang="ru-RU" u="sng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err="1" smtClean="0">
                <a:hlinkClick r:id="rId4"/>
              </a:rPr>
              <a:t>SelectMany</a:t>
            </a:r>
            <a:r>
              <a:rPr lang="en-US" sz="1200" dirty="0" smtClean="0"/>
              <a:t> </a:t>
            </a:r>
            <a:r>
              <a:rPr lang="ru-RU" sz="1200" dirty="0" smtClean="0"/>
              <a:t>– проецирует последовательности значений, основанных на функции преобразования, а затем выравнивает их в одну последовательность.(в декларативном синтаксисе множественный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ru-RU" sz="1200" dirty="0" smtClean="0"/>
              <a:t>). Простыми словами: забирает последовательность из элемента коллекции и кладет его в результирующую последовательность.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200" u="sng" dirty="0" smtClean="0">
                <a:hlinkClick r:id="rId5"/>
              </a:rPr>
              <a:t>Zip</a:t>
            </a:r>
            <a:r>
              <a:rPr lang="ru-RU" sz="1200" dirty="0" smtClean="0"/>
              <a:t> – создает последовательность кортежей из 2-3 указанных последовательностей.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Кортеж – элемент отношения, который представляет собой набор из 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N-</a:t>
            </a:r>
            <a:r>
              <a:rPr lang="ru-RU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значений. Пример: строка таблицы.</a:t>
            </a:r>
            <a:endParaRPr lang="en-US" sz="1300" i="1" dirty="0" smtClean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Операции над множествами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11896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195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Под </a:t>
            </a:r>
            <a:r>
              <a:rPr lang="ru-RU" sz="1300" b="1" dirty="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300" b="1" dirty="0" smtClean="0">
                <a:latin typeface="Roboto"/>
                <a:ea typeface="Roboto"/>
                <a:cs typeface="Roboto"/>
                <a:sym typeface="Roboto"/>
              </a:rPr>
              <a:t>перации над множествами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 в данном случае понимаются операции запросов, которые создают результирующий набор присутствия или отсутствия эквивалентных элементов в одной или отдельной коллекциях.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В данном случае входные и выходные элементы коллекций остаются неизменными, изменяется их состав по </a:t>
            </a:r>
            <a:r>
              <a:rPr lang="ru-RU" sz="1300" dirty="0" err="1" smtClean="0">
                <a:latin typeface="Roboto"/>
                <a:ea typeface="Roboto"/>
                <a:cs typeface="Roboto"/>
                <a:sym typeface="Roboto"/>
              </a:rPr>
              <a:t>нодам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Distinct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 smtClean="0">
                <a:hlinkClick r:id="rId4"/>
              </a:rPr>
              <a:t>DistinctBy</a:t>
            </a:r>
            <a:r>
              <a:rPr lang="ru-RU" dirty="0" smtClean="0"/>
              <a:t> – возвращает уникальные элементы последовательности. Можно также сказать, что удаляет дубликаты.</a:t>
            </a:r>
          </a:p>
        </p:txBody>
      </p:sp>
      <p:pic>
        <p:nvPicPr>
          <p:cNvPr id="4" name="Picture 2" descr="Graphic showing the behavior of Distinct(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8289" y="2749185"/>
            <a:ext cx="34575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0550" y="3208165"/>
            <a:ext cx="8037443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6"/>
              </a:rPr>
              <a:t>Except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7"/>
              </a:rPr>
              <a:t>ExceptBy</a:t>
            </a:r>
            <a:r>
              <a:rPr lang="ru-RU" dirty="0"/>
              <a:t> – возвращает набор значений, которые присутствуют в одной коллекции и отсутствуют в другой.</a:t>
            </a:r>
          </a:p>
        </p:txBody>
      </p:sp>
      <p:pic>
        <p:nvPicPr>
          <p:cNvPr id="2050" name="Picture 2" descr="Graphic showing the action of Except(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9835" y="3678819"/>
            <a:ext cx="21621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0546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над множествами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49600" y="8575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3"/>
              </a:rPr>
              <a:t>Intersect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4"/>
              </a:rPr>
              <a:t>IntersectBy</a:t>
            </a:r>
            <a:r>
              <a:rPr lang="ru-RU" dirty="0"/>
              <a:t> – возвращает набор значений, которые встречаются в обоих коллекциях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49600" y="2597864"/>
            <a:ext cx="8092200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>
                <a:hlinkClick r:id="rId5"/>
              </a:rPr>
              <a:t>Union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300" dirty="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dirty="0" err="1">
                <a:hlinkClick r:id="rId6"/>
              </a:rPr>
              <a:t>UnionBy</a:t>
            </a:r>
            <a:r>
              <a:rPr lang="ru-RU" dirty="0"/>
              <a:t> – возвращает набор уникальных значений, присутствующий в обоих коллекциях.</a:t>
            </a:r>
            <a:endParaRPr lang="ru-RU"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Graphic showing the intersection of two sequenc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5935" y="1717217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 showing the union of two sequences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5935" y="3368202"/>
            <a:ext cx="268605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55765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Маршрут вебинара</a:t>
            </a:r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680150" y="1521150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Знакомство, об Отус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680150" y="2186734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Синтаксис делегатов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4641875" y="1521148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Варианты объявления событий(синтаксис)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80150" y="2852327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Арифметика делегатов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80150" y="3517925"/>
            <a:ext cx="33849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Обобщенные делегаты: Action, Predicate, Func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4641869" y="218672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Best Practice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4641869" y="2852300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7. Вопросы с собеседований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4641869" y="3517875"/>
            <a:ext cx="3627000" cy="4263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 Ответы на вопросы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Сортировка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40911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78970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/>
              <a:t>Операция сортировки упорядочивает элементы последовательности на основе одного или нескольких атрибутов</a:t>
            </a:r>
            <a:r>
              <a:rPr lang="ru-RU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00549" y="2789065"/>
            <a:ext cx="8037443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OrderBy</a:t>
            </a:r>
            <a:r>
              <a:rPr lang="ru-RU" dirty="0" smtClean="0"/>
              <a:t> – сортировка </a:t>
            </a:r>
            <a:r>
              <a:rPr lang="ru-RU" dirty="0"/>
              <a:t>значений в возрастающем порядке</a:t>
            </a:r>
            <a:r>
              <a:rPr lang="ru-RU" dirty="0" smtClean="0"/>
              <a:t>. 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или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4"/>
              </a:rPr>
              <a:t>OrderByDescending</a:t>
            </a:r>
            <a:r>
              <a:rPr lang="ru-RU" dirty="0" smtClean="0"/>
              <a:t> – сортировка </a:t>
            </a:r>
            <a:r>
              <a:rPr lang="ru-RU" dirty="0"/>
              <a:t>значений в убывающем порядке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– оператор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 smtClean="0"/>
              <a:t>.</a:t>
            </a:r>
            <a:endParaRPr lang="ru-RU" dirty="0" smtClean="0"/>
          </a:p>
        </p:txBody>
      </p:sp>
      <p:pic>
        <p:nvPicPr>
          <p:cNvPr id="3074" name="Picture 2" descr="Рисунок с операциями сортировки в алфавитном порядке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8646" y="1560689"/>
            <a:ext cx="238125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90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Сортировка</a:t>
            </a:r>
            <a:r>
              <a:rPr lang="en-US" dirty="0" smtClean="0"/>
              <a:t>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292625"/>
            <a:ext cx="8092200" cy="220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3"/>
              </a:rPr>
              <a:t>ThenBy</a:t>
            </a:r>
            <a:r>
              <a:rPr lang="ru-RU" dirty="0"/>
              <a:t> – дополнительная сортировка по возрастанию</a:t>
            </a:r>
            <a:r>
              <a:rPr lang="ru-RU" dirty="0" smtClean="0"/>
              <a:t>. </a:t>
            </a:r>
            <a:r>
              <a:rPr lang="ru-RU" dirty="0"/>
              <a:t>В декларативном </a:t>
            </a:r>
            <a:r>
              <a:rPr lang="ru-RU" dirty="0" smtClean="0"/>
              <a:t>дополнительные </a:t>
            </a:r>
            <a:r>
              <a:rPr lang="ru-RU" dirty="0"/>
              <a:t>– </a:t>
            </a:r>
            <a:r>
              <a:rPr lang="ru-RU" dirty="0" smtClean="0"/>
              <a:t>операторы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или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ascending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>
                <a:hlinkClick r:id="rId4"/>
              </a:rPr>
              <a:t>ThenByDescending</a:t>
            </a:r>
            <a:r>
              <a:rPr lang="ru-RU" dirty="0"/>
              <a:t> – дополнительная сортировка по убыванию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дополнительные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orderby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descending</a:t>
            </a:r>
            <a:r>
              <a:rPr lang="en-US" dirty="0"/>
              <a:t>.</a:t>
            </a:r>
            <a:endParaRPr lang="ru-RU" dirty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>
                <a:hlinkClick r:id="rId5"/>
              </a:rPr>
              <a:t>Reverse</a:t>
            </a:r>
            <a:r>
              <a:rPr lang="ru-RU" dirty="0"/>
              <a:t> - изменение порядка элементов в коллекции на обратный</a:t>
            </a:r>
            <a:r>
              <a:rPr lang="ru-RU" dirty="0" smtClean="0"/>
              <a:t>. </a:t>
            </a:r>
            <a:r>
              <a:rPr lang="ru-RU" dirty="0"/>
              <a:t>В декларативном синтаксисе </a:t>
            </a:r>
            <a:r>
              <a:rPr lang="ru-RU" dirty="0" smtClean="0"/>
              <a:t>аналогов нет.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4330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Квантификаторы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68078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Операции квантификатора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21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Квантификатор</a:t>
            </a:r>
            <a:r>
              <a:rPr lang="en-US" dirty="0" smtClean="0"/>
              <a:t> </a:t>
            </a:r>
            <a:r>
              <a:rPr lang="ru-RU" dirty="0" smtClean="0"/>
              <a:t>– это операция, которая </a:t>
            </a:r>
            <a:r>
              <a:rPr lang="ru-RU" dirty="0"/>
              <a:t>возвращают значение 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bool</a:t>
            </a:r>
            <a:r>
              <a:rPr lang="ru-RU" dirty="0" smtClean="0"/>
              <a:t>, </a:t>
            </a:r>
            <a:r>
              <a:rPr lang="ru-RU" dirty="0"/>
              <a:t>которое указывает, удовлетворяют ли условию некоторые или все элементы в последовательности</a:t>
            </a: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All</a:t>
            </a:r>
            <a:r>
              <a:rPr lang="en-US" dirty="0" smtClean="0"/>
              <a:t> - </a:t>
            </a:r>
            <a:r>
              <a:rPr lang="ru-RU" dirty="0" smtClean="0"/>
              <a:t>определяет</a:t>
            </a:r>
            <a:r>
              <a:rPr lang="ru-RU" dirty="0"/>
              <a:t>, все ли элементы последовательности удовлетворяют </a:t>
            </a:r>
            <a:r>
              <a:rPr lang="ru-RU" dirty="0" smtClean="0"/>
              <a:t>условию.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4"/>
              </a:rPr>
              <a:t>Any</a:t>
            </a:r>
            <a:r>
              <a:rPr lang="ru-RU" dirty="0" smtClean="0"/>
              <a:t> - определяет</a:t>
            </a:r>
            <a:r>
              <a:rPr lang="ru-RU" dirty="0"/>
              <a:t>, удовлетворяют ли условию какие-либо элементы </a:t>
            </a:r>
            <a:r>
              <a:rPr lang="ru-RU" dirty="0" smtClean="0"/>
              <a:t>последовательности.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Contains</a:t>
            </a:r>
            <a:r>
              <a:rPr lang="ru-RU" dirty="0" smtClean="0"/>
              <a:t> - определяет</a:t>
            </a:r>
            <a:r>
              <a:rPr lang="ru-RU" dirty="0"/>
              <a:t>, содержит ли последовательность указанный элемент.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LINQ Quantifier Oper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4495" y="3133809"/>
            <a:ext cx="2952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265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Секционирование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6863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859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Секционирование </a:t>
            </a:r>
            <a:r>
              <a:rPr lang="en-US" dirty="0" smtClean="0"/>
              <a:t>– </a:t>
            </a:r>
            <a:r>
              <a:rPr lang="ru-RU" dirty="0" smtClean="0"/>
              <a:t>это операция </a:t>
            </a:r>
            <a:r>
              <a:rPr lang="ru-RU" dirty="0"/>
              <a:t>разделения входной последовательности на два раздела без изменения порядка элементов, а затем возвращения одного из разделов</a:t>
            </a:r>
            <a:r>
              <a:rPr lang="ru-RU" dirty="0" smtClean="0"/>
              <a:t>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99" y="2366341"/>
            <a:ext cx="27717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636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Секционирование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06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Skip</a:t>
            </a:r>
            <a:r>
              <a:rPr lang="en-US" dirty="0" smtClean="0"/>
              <a:t> - </a:t>
            </a:r>
            <a:r>
              <a:rPr lang="ru-RU" dirty="0"/>
              <a:t>п</a:t>
            </a:r>
            <a:r>
              <a:rPr lang="ru-RU" dirty="0" smtClean="0"/>
              <a:t>ропускает </a:t>
            </a:r>
            <a:r>
              <a:rPr lang="ru-RU" dirty="0"/>
              <a:t>элементы до указанной позиции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SkipWhile</a:t>
            </a:r>
            <a:r>
              <a:rPr lang="ru-RU" dirty="0" smtClean="0"/>
              <a:t> - п</a:t>
            </a:r>
            <a:r>
              <a:rPr lang="ru-RU" dirty="0"/>
              <a:t>ропускает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5"/>
              </a:rPr>
              <a:t>Take</a:t>
            </a:r>
            <a:r>
              <a:rPr lang="ru-RU" dirty="0" smtClean="0"/>
              <a:t> - в</a:t>
            </a:r>
            <a:r>
              <a:rPr lang="ru-RU" dirty="0"/>
              <a:t>озвращает элементы на указанную позицию в последовательности.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6"/>
              </a:rPr>
              <a:t>TakeWhile</a:t>
            </a:r>
            <a:r>
              <a:rPr lang="ru-RU" dirty="0" smtClean="0"/>
              <a:t> - п</a:t>
            </a:r>
            <a:r>
              <a:rPr lang="ru-RU" dirty="0"/>
              <a:t>ринимает элементы на основе функции предиката, пока элемент не удовлетворяет условию.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7"/>
              </a:rPr>
              <a:t>Chunk</a:t>
            </a:r>
            <a:r>
              <a:rPr lang="ru-RU" dirty="0" smtClean="0"/>
              <a:t> - р</a:t>
            </a:r>
            <a:r>
              <a:rPr lang="ru-RU" dirty="0"/>
              <a:t>азделяет элементы последовательности на фрагменты указанного максимального размера.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2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Преобразование типов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5980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16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Операция преобразования меняет тип входных объектов.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Таблица методов преобразования находится </a:t>
            </a:r>
            <a:r>
              <a:rPr lang="ru-RU" dirty="0" smtClean="0">
                <a:hlinkClick r:id="rId3"/>
              </a:rPr>
              <a:t>здесь</a:t>
            </a:r>
            <a:r>
              <a:rPr lang="ru-RU" dirty="0" smtClean="0"/>
              <a:t>.</a:t>
            </a:r>
            <a:endParaRPr lang="en-US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https</a:t>
            </a:r>
            <a:r>
              <a:rPr lang="en-US" sz="1300" dirty="0">
                <a:latin typeface="Roboto"/>
                <a:ea typeface="Roboto"/>
                <a:cs typeface="Roboto"/>
                <a:sym typeface="Roboto"/>
                <a:hlinkClick r:id="rId3"/>
              </a:rPr>
              <a:t>://</a:t>
            </a:r>
            <a:r>
              <a:rPr lang="en-US" sz="1300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learn.microsoft.com/en-us/dotnet/csharp/linq/standard-query-operators/converting-data-types#methods</a:t>
            </a:r>
            <a:endParaRPr lang="en-US" sz="13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877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body" idx="4294967295"/>
          </p:nvPr>
        </p:nvSpPr>
        <p:spPr>
          <a:xfrm>
            <a:off x="544150" y="1704250"/>
            <a:ext cx="7723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Ваш опыт работы в IT?</a:t>
            </a:r>
            <a:endParaRPr sz="1800">
              <a:solidFill>
                <a:srgbClr val="1E1F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7700"/>
              </a:buClr>
              <a:buSzPts val="1800"/>
              <a:buChar char="●"/>
            </a:pPr>
            <a:r>
              <a:rPr lang="ru" sz="1800">
                <a:solidFill>
                  <a:srgbClr val="1E1F21"/>
                </a:solidFill>
              </a:rPr>
              <a:t>С какой основной целью вы записались на занятие?</a:t>
            </a:r>
            <a:endParaRPr sz="1800">
              <a:solidFill>
                <a:srgbClr val="1E1F2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Расскажите о себе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27" y="34125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6852" y="34125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Операции соединения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6144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092200" cy="394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i="1" dirty="0"/>
              <a:t>Соединение</a:t>
            </a:r>
            <a:r>
              <a:rPr lang="ru-RU" dirty="0"/>
              <a:t> двух источников данных — это связь объектов в одном источнике данных с объектами, которые имеют общий атрибут в другом источнике данных</a:t>
            </a:r>
            <a:r>
              <a:rPr lang="ru-RU" dirty="0" smtClean="0"/>
              <a:t>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Join</a:t>
            </a:r>
            <a:r>
              <a:rPr lang="en-US" dirty="0" smtClean="0"/>
              <a:t> – </a:t>
            </a:r>
            <a:r>
              <a:rPr lang="ru-RU" dirty="0" smtClean="0"/>
              <a:t>соединяет </a:t>
            </a:r>
            <a:r>
              <a:rPr lang="ru-RU" dirty="0"/>
              <a:t>две последовательности на основании функций селектора ключа и </a:t>
            </a:r>
            <a:r>
              <a:rPr lang="ru-RU" dirty="0" smtClean="0"/>
              <a:t>извлекает </a:t>
            </a:r>
            <a:r>
              <a:rPr lang="ru-RU" dirty="0"/>
              <a:t>пары </a:t>
            </a:r>
            <a:r>
              <a:rPr lang="ru-RU" dirty="0" smtClean="0"/>
              <a:t>значений. </a:t>
            </a:r>
            <a:r>
              <a:rPr lang="ru-RU" dirty="0"/>
              <a:t>В декларативном синтаксисе дополнительные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</a:t>
            </a:r>
            <a:r>
              <a:rPr lang="en-US" dirty="0" smtClean="0"/>
              <a:t>.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4"/>
              </a:rPr>
              <a:t>GroupJoin</a:t>
            </a:r>
            <a:r>
              <a:rPr lang="ru-RU" dirty="0" smtClean="0"/>
              <a:t> – соединяет две </a:t>
            </a:r>
            <a:r>
              <a:rPr lang="ru-RU" dirty="0"/>
              <a:t>последовательности на основании функций селектора ключа и группирует полученные при сопоставлении данные для каждого элемента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В декларативном синтаксисе дополнительные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dirty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equals </a:t>
            </a:r>
            <a:r>
              <a:rPr lang="en-US" dirty="0" smtClean="0"/>
              <a:t>…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 </a:t>
            </a:r>
            <a:r>
              <a:rPr lang="en-US" dirty="0" smtClean="0"/>
              <a:t>… .</a:t>
            </a:r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sz="1300" dirty="0" smtClean="0">
                <a:latin typeface="Roboto"/>
                <a:ea typeface="Roboto"/>
                <a:cs typeface="Roboto"/>
                <a:sym typeface="Roboto"/>
              </a:rPr>
              <a:t>Пример декларативного синтаксиса: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from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set1</a:t>
            </a:r>
            <a:endParaRPr lang="ru-RU" altLang="ru-RU" sz="800" dirty="0">
              <a:solidFill>
                <a:schemeClr val="tx1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ru-RU" dirty="0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	</a:t>
            </a:r>
            <a:r>
              <a:rPr lang="ru-RU" altLang="ru-RU" dirty="0" err="1" smtClean="0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join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in</a:t>
            </a:r>
            <a:r>
              <a:rPr lang="ru-RU" altLang="ru-RU" dirty="0">
                <a:latin typeface="SFMono-Regular"/>
              </a:rPr>
              <a:t> </a:t>
            </a:r>
            <a:r>
              <a:rPr lang="en-US" altLang="ru-RU" dirty="0" smtClean="0">
                <a:latin typeface="SFMono-Regular"/>
              </a:rPr>
              <a:t>set2</a:t>
            </a:r>
            <a:r>
              <a:rPr lang="ru-RU" altLang="ru-RU" dirty="0" smtClean="0">
                <a:latin typeface="var(--code-font-family)"/>
              </a:rPr>
              <a:t>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on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>
                <a:latin typeface="var(--code-font-family)"/>
              </a:rPr>
              <a:t>y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2 </a:t>
            </a:r>
            <a:r>
              <a:rPr lang="ru-RU" altLang="ru-RU" dirty="0" err="1">
                <a:solidFill>
                  <a:schemeClr val="accent1">
                    <a:lumMod val="75000"/>
                  </a:schemeClr>
                </a:solidFill>
                <a:latin typeface="var(--code-font-family)"/>
              </a:rPr>
              <a:t>equals</a:t>
            </a:r>
            <a:r>
              <a:rPr lang="ru-RU" altLang="ru-RU" dirty="0">
                <a:latin typeface="var(--code-font-family)"/>
              </a:rPr>
              <a:t> </a:t>
            </a:r>
            <a:r>
              <a:rPr lang="en-US" altLang="ru-RU" dirty="0" smtClean="0">
                <a:latin typeface="var(--code-font-family)"/>
              </a:rPr>
              <a:t>x</a:t>
            </a:r>
            <a:r>
              <a:rPr lang="ru-RU" altLang="ru-RU" dirty="0" smtClean="0">
                <a:latin typeface="var(--code-font-family)"/>
              </a:rPr>
              <a:t>.</a:t>
            </a:r>
            <a:r>
              <a:rPr lang="en-US" altLang="ru-RU" dirty="0" smtClean="0">
                <a:latin typeface="var(--code-font-family)"/>
              </a:rPr>
              <a:t>Prop</a:t>
            </a:r>
            <a:r>
              <a:rPr lang="ru-RU" altLang="ru-RU" dirty="0" smtClean="0">
                <a:latin typeface="var(--code-font-family)"/>
              </a:rPr>
              <a:t>1</a:t>
            </a:r>
            <a:endParaRPr lang="en-US" altLang="ru-RU" dirty="0" smtClean="0">
              <a:latin typeface="var(--code-font-family)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где, свойства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y.Prop2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и </a:t>
            </a:r>
            <a:r>
              <a:rPr lang="en-US" sz="1300" dirty="0" smtClean="0">
                <a:latin typeface="var(--code-font-family)"/>
                <a:ea typeface="Roboto"/>
                <a:cs typeface="Roboto"/>
                <a:sym typeface="Roboto"/>
              </a:rPr>
              <a:t>x.Prop1</a:t>
            </a:r>
            <a:r>
              <a:rPr lang="ru-RU" sz="1300" dirty="0">
                <a:latin typeface="var(--code-font-family)"/>
                <a:ea typeface="Roboto"/>
                <a:cs typeface="Roboto"/>
                <a:sym typeface="Roboto"/>
              </a:rPr>
              <a:t> </a:t>
            </a:r>
            <a:r>
              <a:rPr lang="ru-RU" sz="1300" dirty="0" smtClean="0">
                <a:latin typeface="var(--code-font-family)"/>
                <a:ea typeface="Roboto"/>
                <a:cs typeface="Roboto"/>
                <a:sym typeface="Roboto"/>
              </a:rPr>
              <a:t>являются одной и той же сущностью, скажем идентификатором группы студента.</a:t>
            </a:r>
          </a:p>
        </p:txBody>
      </p:sp>
    </p:spTree>
    <p:extLst>
      <p:ext uri="{BB962C8B-B14F-4D97-AF65-F5344CB8AC3E}">
        <p14:creationId xmlns:p14="http://schemas.microsoft.com/office/powerpoint/2010/main" xmlns="" val="39650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Операции соединения(</a:t>
            </a:r>
            <a:r>
              <a:rPr lang="en-US" dirty="0" smtClean="0"/>
              <a:t>Join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38" name="Google Shape;438;p74"/>
          <p:cNvSpPr txBox="1"/>
          <p:nvPr/>
        </p:nvSpPr>
        <p:spPr>
          <a:xfrm>
            <a:off x="598600" y="1009925"/>
            <a:ext cx="8233974" cy="6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Пример:</a:t>
            </a:r>
            <a:endParaRPr lang="ru-RU" sz="1300" dirty="0" smtClean="0">
              <a:latin typeface="var(--code-font-family)"/>
              <a:ea typeface="Roboto"/>
              <a:cs typeface="Roboto"/>
              <a:sym typeface="Roboto"/>
            </a:endParaRPr>
          </a:p>
        </p:txBody>
      </p:sp>
      <p:pic>
        <p:nvPicPr>
          <p:cNvPr id="1030" name="Picture 6" descr="SQL - Inner J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5405" y="1888643"/>
            <a:ext cx="5460789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0769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Группировка данных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23007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10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ru-RU" dirty="0" smtClean="0"/>
              <a:t>Группировка – это операция </a:t>
            </a:r>
            <a:r>
              <a:rPr lang="ru-RU" dirty="0"/>
              <a:t>объединения данных в группы таким образом, чтобы у элементов в каждой группе был общий атрибут. На следующем рисунке показаны результаты операции группирования последовательности символов. Ключ для каждой группы — это символ.</a:t>
            </a:r>
            <a:endParaRPr lang="ru-RU" dirty="0" smtClean="0"/>
          </a:p>
        </p:txBody>
      </p:sp>
      <p:pic>
        <p:nvPicPr>
          <p:cNvPr id="2054" name="Picture 6" descr="Схема, показывающая операцию группировки LI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2357" y="2546222"/>
            <a:ext cx="29241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535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Группирование данных</a:t>
            </a:r>
          </a:p>
        </p:txBody>
      </p:sp>
      <p:sp>
        <p:nvSpPr>
          <p:cNvPr id="438" name="Google Shape;438;p74"/>
          <p:cNvSpPr txBox="1"/>
          <p:nvPr/>
        </p:nvSpPr>
        <p:spPr>
          <a:xfrm>
            <a:off x="500550" y="1009925"/>
            <a:ext cx="8190250" cy="178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n-US" dirty="0" err="1" smtClean="0">
                <a:hlinkClick r:id="rId3"/>
              </a:rPr>
              <a:t>GroupBy</a:t>
            </a:r>
            <a:r>
              <a:rPr lang="ru-RU" dirty="0" smtClean="0"/>
              <a:t> – группирует </a:t>
            </a:r>
            <a:r>
              <a:rPr lang="ru-RU" dirty="0"/>
              <a:t>элементы с общим атрибутом. Объект </a:t>
            </a:r>
            <a:r>
              <a:rPr lang="ru-RU" dirty="0" smtClean="0"/>
              <a:t>представляет каждую</a:t>
            </a:r>
            <a:r>
              <a:rPr lang="ru-RU" dirty="0"/>
              <a:t> </a:t>
            </a:r>
            <a:r>
              <a:rPr lang="ru-RU" u="sng" dirty="0" err="1" smtClean="0">
                <a:hlinkClick r:id="rId4"/>
              </a:rPr>
              <a:t>IGrouping</a:t>
            </a:r>
            <a:r>
              <a:rPr lang="ru-RU" u="sng" dirty="0" smtClean="0">
                <a:hlinkClick r:id="rId4"/>
              </a:rPr>
              <a:t>&lt;</a:t>
            </a:r>
            <a:r>
              <a:rPr lang="ru-RU" u="sng" dirty="0" err="1" smtClean="0">
                <a:hlinkClick r:id="rId4"/>
              </a:rPr>
              <a:t>TKey,TElement</a:t>
            </a:r>
            <a:r>
              <a:rPr lang="ru-RU" u="sng" dirty="0">
                <a:hlinkClick r:id="rId4"/>
              </a:rPr>
              <a:t>&gt;</a:t>
            </a:r>
            <a:r>
              <a:rPr lang="ru-RU" dirty="0"/>
              <a:t> группу</a:t>
            </a:r>
            <a:r>
              <a:rPr lang="ru-RU" dirty="0" smtClean="0"/>
              <a:t>. В декларативном синтаксисе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group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ru-RU" dirty="0" smtClean="0">
                <a:solidFill>
                  <a:schemeClr val="tx1"/>
                </a:solidFill>
              </a:rPr>
              <a:t>или</a:t>
            </a:r>
            <a:r>
              <a:rPr lang="ru-RU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en-US" dirty="0"/>
              <a:t>…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into</a:t>
            </a:r>
            <a:endParaRPr lang="ru-RU" dirty="0" smtClean="0"/>
          </a:p>
          <a:p>
            <a:pPr lvl="0">
              <a:lnSpc>
                <a:spcPct val="115000"/>
              </a:lnSpc>
              <a:spcBef>
                <a:spcPts val="1400"/>
              </a:spcBef>
            </a:pPr>
            <a:r>
              <a:rPr lang="en-US" u="sng" dirty="0" err="1" smtClean="0">
                <a:hlinkClick r:id="rId5"/>
              </a:rPr>
              <a:t>ToLookup</a:t>
            </a:r>
            <a:r>
              <a:rPr lang="ru-RU" dirty="0" smtClean="0"/>
              <a:t> – вставляет </a:t>
            </a:r>
            <a:r>
              <a:rPr lang="ru-RU" dirty="0"/>
              <a:t>элементы в </a:t>
            </a:r>
            <a:r>
              <a:rPr lang="ru-RU" dirty="0" err="1">
                <a:hlinkClick r:id="rId6"/>
              </a:rPr>
              <a:t>Lookup</a:t>
            </a:r>
            <a:r>
              <a:rPr lang="ru-RU" dirty="0">
                <a:hlinkClick r:id="rId6"/>
              </a:rPr>
              <a:t>&lt;</a:t>
            </a:r>
            <a:r>
              <a:rPr lang="ru-RU" dirty="0" err="1">
                <a:hlinkClick r:id="rId6"/>
              </a:rPr>
              <a:t>TKey,TElement</a:t>
            </a:r>
            <a:r>
              <a:rPr lang="ru-RU" dirty="0">
                <a:hlinkClick r:id="rId6"/>
              </a:rPr>
              <a:t>&gt;</a:t>
            </a:r>
            <a:r>
              <a:rPr lang="ru-RU" dirty="0"/>
              <a:t> (словарь "один ко многим") в зависимости от функции выбора ключа.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167455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с собеседований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Best practice по работе с Event</a:t>
            </a:r>
            <a:endParaRPr sz="2800"/>
          </a:p>
        </p:txBody>
      </p:sp>
      <p:sp>
        <p:nvSpPr>
          <p:cNvPr id="449" name="Google Shape;449;p76"/>
          <p:cNvSpPr txBox="1"/>
          <p:nvPr/>
        </p:nvSpPr>
        <p:spPr>
          <a:xfrm>
            <a:off x="575949" y="1136800"/>
            <a:ext cx="8037963" cy="255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b="1" dirty="0" smtClean="0"/>
              <a:t>Объясните</a:t>
            </a:r>
            <a:r>
              <a:rPr lang="ru-RU" b="1" dirty="0"/>
              <a:t>, чем LINQ эффективнее хранимых процедур</a:t>
            </a:r>
            <a:r>
              <a:rPr lang="ru-RU" b="1" dirty="0" smtClean="0"/>
              <a:t>?</a:t>
            </a:r>
          </a:p>
          <a:p>
            <a:r>
              <a:rPr lang="ru-RU" b="1" dirty="0"/>
              <a:t>Отладка:</a:t>
            </a:r>
            <a:r>
              <a:rPr lang="ru-RU" dirty="0"/>
              <a:t> Трудно отладить хранимую процедуру, но поскольку LINQ является частью </a:t>
            </a:r>
            <a:r>
              <a:rPr lang="ru-RU" dirty="0">
                <a:hlinkClick r:id="rId3"/>
              </a:rPr>
              <a:t>. </a:t>
            </a:r>
            <a:r>
              <a:rPr lang="ru-RU" dirty="0" err="1">
                <a:hlinkClick r:id="rId3"/>
              </a:rPr>
              <a:t>NET</a:t>
            </a:r>
            <a:r>
              <a:rPr lang="ru-RU" dirty="0" err="1"/>
              <a:t>для</a:t>
            </a:r>
            <a:r>
              <a:rPr lang="ru-RU" dirty="0"/>
              <a:t> отладки запросов можно использовать отладчик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Studios</a:t>
            </a:r>
            <a:r>
              <a:rPr lang="ru-RU" dirty="0"/>
              <a:t>.</a:t>
            </a:r>
          </a:p>
          <a:p>
            <a:r>
              <a:rPr lang="ru-RU" b="1" dirty="0"/>
              <a:t>Развертывание:</a:t>
            </a:r>
            <a:r>
              <a:rPr lang="ru-RU" dirty="0"/>
              <a:t> Для хранимой процедуры должен быть предоставлен дополнительный сценарий, но с LINQ все компилируется в одну DLL, поэтому развертывание становится простым.</a:t>
            </a:r>
          </a:p>
          <a:p>
            <a:r>
              <a:rPr lang="ru-RU" b="1" dirty="0"/>
              <a:t>Тип безопасности:</a:t>
            </a:r>
            <a:r>
              <a:rPr lang="ru-RU" dirty="0"/>
              <a:t> LINQ является </a:t>
            </a:r>
            <a:r>
              <a:rPr lang="ru-RU" dirty="0" err="1"/>
              <a:t>типобезопасным</a:t>
            </a:r>
            <a:r>
              <a:rPr lang="ru-RU" dirty="0"/>
              <a:t>, поэтому ошибки запросов проверяются по типу во время компиляции.</a:t>
            </a:r>
          </a:p>
          <a:p>
            <a:endParaRPr lang="ru-RU" b="1" dirty="0" smtClean="0"/>
          </a:p>
          <a:p>
            <a:pPr marL="342900" indent="-342900">
              <a:buAutoNum type="arabicPeriod"/>
            </a:pPr>
            <a:endParaRPr lang="ru-RU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7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" sz="6000"/>
              <a:t>Практика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8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/>
              <a:t>Решение задач</a:t>
            </a:r>
            <a:endParaRPr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83096" y="1009926"/>
            <a:ext cx="810775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/>
              <a:t>[]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numbers =</a:t>
            </a:r>
            <a:r>
              <a:rPr lang="en-US" dirty="0"/>
              <a:t> { 1, 2, 3, 4, 5, 6, 7, 8, 9, 10 </a:t>
            </a:r>
            <a:r>
              <a:rPr lang="en-US" dirty="0" smtClean="0"/>
              <a:t>}</a:t>
            </a:r>
            <a:r>
              <a:rPr lang="ru-RU" dirty="0" smtClean="0"/>
              <a:t>, который вернет все числа кратные 3.</a:t>
            </a: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из п.1, который вернет объект(любого типа), содержащий число из коллекции, например </a:t>
            </a:r>
            <a:r>
              <a:rPr lang="en-US" dirty="0" smtClean="0">
                <a:solidFill>
                  <a:srgbClr val="669900"/>
                </a:solidFill>
              </a:rPr>
              <a:t>Student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 котором </a:t>
            </a:r>
            <a:r>
              <a:rPr lang="en-US" dirty="0" err="1"/>
              <a:t>StudentId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ru-RU" dirty="0" smtClean="0"/>
              <a:t> </a:t>
            </a:r>
            <a:r>
              <a:rPr lang="en-US" dirty="0" smtClean="0"/>
              <a:t>n(n – </a:t>
            </a:r>
            <a:r>
              <a:rPr lang="ru-RU" dirty="0" smtClean="0"/>
              <a:t>число из коллекции п.1</a:t>
            </a:r>
            <a:r>
              <a:rPr lang="en-US" dirty="0" smtClean="0"/>
              <a:t>)</a:t>
            </a:r>
            <a:r>
              <a:rPr lang="en-US" dirty="0"/>
              <a:t>;</a:t>
            </a:r>
            <a:endParaRPr lang="ru-RU" dirty="0" smtClean="0">
              <a:solidFill>
                <a:schemeClr val="tx1"/>
              </a:solidFill>
            </a:endParaRPr>
          </a:p>
          <a:p>
            <a:pPr marL="463550" indent="-342900">
              <a:buAutoNum type="arabicPeriod"/>
            </a:pPr>
            <a:r>
              <a:rPr lang="ru-RU" dirty="0" smtClean="0"/>
              <a:t>Напишите запрос к коллекции </a:t>
            </a:r>
          </a:p>
          <a:p>
            <a:pPr lvl="2"/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students</a:t>
            </a:r>
            <a:r>
              <a:rPr lang="en-US" sz="1100" dirty="0" smtClean="0"/>
              <a:t> = new </a:t>
            </a:r>
            <a:r>
              <a:rPr lang="en-US" sz="1100" dirty="0" smtClean="0">
                <a:solidFill>
                  <a:srgbClr val="669900"/>
                </a:solidFill>
              </a:rPr>
              <a:t>List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&gt; </a:t>
            </a:r>
          </a:p>
          <a:p>
            <a:pPr lvl="2"/>
            <a:r>
              <a:rPr lang="ru-RU" sz="1100" dirty="0" smtClean="0"/>
              <a:t>{ 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1, Name = "</a:t>
            </a:r>
            <a:r>
              <a:rPr lang="en-US" sz="1100" dirty="0" smtClean="0">
                <a:solidFill>
                  <a:srgbClr val="C00000"/>
                </a:solidFill>
              </a:rPr>
              <a:t>Ivanov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2, Name = "</a:t>
            </a:r>
            <a:r>
              <a:rPr lang="en-US" sz="1100" dirty="0" err="1" smtClean="0">
                <a:solidFill>
                  <a:srgbClr val="C00000"/>
                </a:solidFill>
              </a:rPr>
              <a:t>Petrov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2 },</a:t>
            </a:r>
          </a:p>
          <a:p>
            <a:pPr lvl="2"/>
            <a:r>
              <a:rPr lang="en-US" sz="1100" dirty="0" smtClean="0"/>
              <a:t>    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669900"/>
                </a:solidFill>
              </a:rPr>
              <a:t>Student</a:t>
            </a:r>
            <a:r>
              <a:rPr lang="en-US" sz="1100" dirty="0" smtClean="0"/>
              <a:t> { </a:t>
            </a:r>
            <a:r>
              <a:rPr lang="en-US" sz="1100" dirty="0" err="1" smtClean="0"/>
              <a:t>StudentId</a:t>
            </a:r>
            <a:r>
              <a:rPr lang="en-US" sz="1100" dirty="0" smtClean="0"/>
              <a:t> = </a:t>
            </a:r>
            <a:r>
              <a:rPr lang="ru-RU" sz="1100" dirty="0" smtClean="0"/>
              <a:t>3</a:t>
            </a:r>
            <a:r>
              <a:rPr lang="en-US" sz="1100" dirty="0" smtClean="0"/>
              <a:t>, Name = "</a:t>
            </a:r>
            <a:r>
              <a:rPr lang="en-US" sz="1100" dirty="0" err="1" smtClean="0">
                <a:solidFill>
                  <a:srgbClr val="C00000"/>
                </a:solidFill>
              </a:rPr>
              <a:t>Sidorov</a:t>
            </a:r>
            <a:r>
              <a:rPr lang="en-US" sz="1100" dirty="0" smtClean="0"/>
              <a:t>", </a:t>
            </a:r>
            <a:r>
              <a:rPr lang="en-US" sz="1100" dirty="0" err="1" smtClean="0"/>
              <a:t>GroupId</a:t>
            </a:r>
            <a:r>
              <a:rPr lang="en-US" sz="1100" dirty="0" smtClean="0"/>
              <a:t> = 1 },</a:t>
            </a:r>
          </a:p>
          <a:p>
            <a:pPr lvl="2"/>
            <a:r>
              <a:rPr lang="ru-RU" sz="1100" dirty="0" smtClean="0"/>
              <a:t>}</a:t>
            </a:r>
            <a:r>
              <a:rPr lang="en-US" sz="1100" dirty="0" smtClean="0"/>
              <a:t>;</a:t>
            </a:r>
          </a:p>
          <a:p>
            <a:pPr lvl="2"/>
            <a:r>
              <a:rPr lang="ru-RU" dirty="0" smtClean="0"/>
              <a:t>запрос, который сгруппирует студентов по </a:t>
            </a:r>
            <a:r>
              <a:rPr lang="en-US" dirty="0" err="1" smtClean="0"/>
              <a:t>GroupId</a:t>
            </a:r>
            <a:r>
              <a:rPr lang="ru-RU" dirty="0" smtClean="0"/>
              <a:t>.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4. Напишите запрос, выводящий количество студентов из п.3</a:t>
            </a:r>
          </a:p>
          <a:p>
            <a:pPr lvl="2"/>
            <a:r>
              <a:rPr lang="ru-RU" dirty="0"/>
              <a:t> </a:t>
            </a:r>
            <a:r>
              <a:rPr lang="ru-RU" dirty="0" smtClean="0"/>
              <a:t> 5. Напишите запрос, сортирующий элементы коллекции из п.3 по убыванию идентификатора студента.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"/>
              <a:t>б ОТУС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9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Рефлексия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0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903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Отправьте цифры, какие из целей достигнуты</a:t>
            </a:r>
            <a:endParaRPr sz="2800"/>
          </a:p>
        </p:txBody>
      </p:sp>
      <p:sp>
        <p:nvSpPr>
          <p:cNvPr id="471" name="Google Shape;471;p80"/>
          <p:cNvSpPr txBox="1"/>
          <p:nvPr/>
        </p:nvSpPr>
        <p:spPr>
          <a:xfrm>
            <a:off x="500550" y="1668650"/>
            <a:ext cx="80229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что такое делегаты и события, и для чего они нужны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Познакомились со стандартными делегатами: Action, Func, Predicate, и их синтаксисом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Roboto"/>
              <a:buAutoNum type="arabicPeriod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Узнали, как реализовать механизм событий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956225" y="11064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750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/>
          <p:nvPr/>
        </p:nvSpPr>
        <p:spPr>
          <a:xfrm>
            <a:off x="1750800" y="28877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Задаем вопросы в чат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5725" y="2962492"/>
            <a:ext cx="496901" cy="49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/>
        </p:nvSpPr>
        <p:spPr>
          <a:xfrm>
            <a:off x="5119475" y="289230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Ставим “–”,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>
            <a:spLocks noGrp="1"/>
          </p:cNvSpPr>
          <p:nvPr>
            <p:ph type="title"/>
          </p:nvPr>
        </p:nvSpPr>
        <p:spPr>
          <a:xfrm>
            <a:off x="956225" y="1427550"/>
            <a:ext cx="6931800" cy="3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Мы ещё не закончили,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но уже можно заполнить 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endParaRPr/>
          </a:p>
        </p:txBody>
      </p:sp>
      <p:pic>
        <p:nvPicPr>
          <p:cNvPr id="486" name="Google Shape;48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71" y="3066131"/>
            <a:ext cx="902525" cy="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Процесс обучения в Отус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и знакомство с курсом</a:t>
            </a:r>
            <a:endParaRPr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/>
          <p:nvPr/>
        </p:nvSpPr>
        <p:spPr>
          <a:xfrm>
            <a:off x="4714725" y="12328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4"/>
          <p:cNvSpPr/>
          <p:nvPr/>
        </p:nvSpPr>
        <p:spPr>
          <a:xfrm>
            <a:off x="4714725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4"/>
          <p:cNvSpPr/>
          <p:nvPr/>
        </p:nvSpPr>
        <p:spPr>
          <a:xfrm>
            <a:off x="1027550" y="339651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1027550" y="2312038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84"/>
          <p:cNvSpPr/>
          <p:nvPr/>
        </p:nvSpPr>
        <p:spPr>
          <a:xfrm>
            <a:off x="1027550" y="1227563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84"/>
          <p:cNvSpPr/>
          <p:nvPr/>
        </p:nvSpPr>
        <p:spPr>
          <a:xfrm>
            <a:off x="4673550" y="3408475"/>
            <a:ext cx="3417900" cy="848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9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4"/>
          <p:cNvSpPr txBox="1"/>
          <p:nvPr/>
        </p:nvSpPr>
        <p:spPr>
          <a:xfrm>
            <a:off x="1745125" y="1510925"/>
            <a:ext cx="2529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проходит онлайн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вечерам 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7900" y="252228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4"/>
          <p:cNvSpPr txBox="1"/>
          <p:nvPr/>
        </p:nvSpPr>
        <p:spPr>
          <a:xfrm>
            <a:off x="1763275" y="2467875"/>
            <a:ext cx="26265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записи занятий и материалы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сохраняются в личном кабинете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навсегда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7900" y="3556038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4"/>
          <p:cNvSpPr txBox="1"/>
          <p:nvPr/>
        </p:nvSpPr>
        <p:spPr>
          <a:xfrm>
            <a:off x="1763275" y="3556050"/>
            <a:ext cx="24933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 каждому домашнему заданию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 да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ё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т развернутый фидбек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3100" y="14213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4"/>
          <p:cNvSpPr txBox="1"/>
          <p:nvPr/>
        </p:nvSpPr>
        <p:spPr>
          <a:xfrm>
            <a:off x="5378475" y="1421375"/>
            <a:ext cx="24933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можно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уточнять моменты, которые были непонятны</a:t>
            </a:r>
            <a:r>
              <a:rPr lang="ru" sz="9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уроке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100" y="2514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378475" y="2419225"/>
            <a:ext cx="26265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Время на обучение: от 4 ак. часов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занятия и 4-8 часов на домашнюю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работу в неделю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3100" y="3531475"/>
            <a:ext cx="460475" cy="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4"/>
          <p:cNvSpPr txBox="1"/>
          <p:nvPr/>
        </p:nvSpPr>
        <p:spPr>
          <a:xfrm>
            <a:off x="5360325" y="3531475"/>
            <a:ext cx="2529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4000" bIns="9142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Программа обучения на курсах обновляется каждый запуск</a:t>
            </a:r>
            <a:endParaRPr sz="9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84"/>
          <p:cNvSpPr txBox="1"/>
          <p:nvPr/>
        </p:nvSpPr>
        <p:spPr>
          <a:xfrm>
            <a:off x="500550" y="330726"/>
            <a:ext cx="83076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Процесс обучения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title"/>
          </p:nvPr>
        </p:nvSpPr>
        <p:spPr>
          <a:xfrm>
            <a:off x="472775" y="469561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0" i="1" u="sng">
                <a:solidFill>
                  <a:schemeClr val="hlink"/>
                </a:solidFill>
                <a:hlinkClick r:id="rId3"/>
              </a:rPr>
              <a:t>Познакомимся с курсом</a:t>
            </a:r>
            <a:endParaRPr sz="2500" b="0" i="1"/>
          </a:p>
        </p:txBody>
      </p:sp>
      <p:sp>
        <p:nvSpPr>
          <p:cNvPr id="520" name="Google Shape;520;p85"/>
          <p:cNvSpPr txBox="1"/>
          <p:nvPr/>
        </p:nvSpPr>
        <p:spPr>
          <a:xfrm>
            <a:off x="472775" y="4331350"/>
            <a:ext cx="73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5" y="1354747"/>
            <a:ext cx="5788500" cy="337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материалов для изучения</a:t>
            </a:r>
            <a:endParaRPr/>
          </a:p>
        </p:txBody>
      </p:sp>
      <p:sp>
        <p:nvSpPr>
          <p:cNvPr id="527" name="Google Shape;527;p86"/>
          <p:cNvSpPr txBox="1">
            <a:spLocks noGrp="1"/>
          </p:cNvSpPr>
          <p:nvPr>
            <p:ph type="body" idx="4294967295"/>
          </p:nvPr>
        </p:nvSpPr>
        <p:spPr>
          <a:xfrm>
            <a:off x="500550" y="1197877"/>
            <a:ext cx="7742400" cy="3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Книга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Сайт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Мануал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Статья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Видео 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Приложение/Сервис</a:t>
            </a:r>
            <a:endParaRPr/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r>
              <a:rPr lang="ru"/>
              <a:t>Пример кода/конфига и др. на github OTUS</a:t>
            </a:r>
            <a:endParaRPr/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7700"/>
              </a:buClr>
              <a:buSzPts val="1700"/>
              <a:buAutoNum type="arabicPeriod"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7"/>
          <p:cNvSpPr/>
          <p:nvPr/>
        </p:nvSpPr>
        <p:spPr>
          <a:xfrm>
            <a:off x="5937325" y="1914675"/>
            <a:ext cx="2207400" cy="22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87"/>
          <p:cNvSpPr/>
          <p:nvPr/>
        </p:nvSpPr>
        <p:spPr>
          <a:xfrm>
            <a:off x="505225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87"/>
          <p:cNvSpPr txBox="1">
            <a:spLocks noGrp="1"/>
          </p:cNvSpPr>
          <p:nvPr>
            <p:ph type="title"/>
          </p:nvPr>
        </p:nvSpPr>
        <p:spPr>
          <a:xfrm>
            <a:off x="500550" y="330725"/>
            <a:ext cx="81540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/>
              <a:t>C# Developer. Professional</a:t>
            </a:r>
            <a:endParaRPr sz="3200"/>
          </a:p>
        </p:txBody>
      </p:sp>
      <p:sp>
        <p:nvSpPr>
          <p:cNvPr id="535" name="Google Shape;535;p87"/>
          <p:cNvSpPr txBox="1"/>
          <p:nvPr/>
        </p:nvSpPr>
        <p:spPr>
          <a:xfrm>
            <a:off x="61052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27.09.2024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87"/>
          <p:cNvSpPr txBox="1"/>
          <p:nvPr/>
        </p:nvSpPr>
        <p:spPr>
          <a:xfrm>
            <a:off x="505275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старт обучения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87"/>
          <p:cNvSpPr/>
          <p:nvPr/>
        </p:nvSpPr>
        <p:spPr>
          <a:xfrm>
            <a:off x="3193750" y="1914675"/>
            <a:ext cx="2338500" cy="222090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rgbClr val="000000"/>
              </a:solidFill>
              <a:highlight>
                <a:srgbClr val="FF77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87"/>
          <p:cNvSpPr txBox="1"/>
          <p:nvPr/>
        </p:nvSpPr>
        <p:spPr>
          <a:xfrm>
            <a:off x="3326575" y="2972200"/>
            <a:ext cx="2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ru" sz="2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месяц</a:t>
            </a: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ев</a:t>
            </a:r>
            <a:endParaRPr sz="3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87"/>
          <p:cNvSpPr txBox="1"/>
          <p:nvPr/>
        </p:nvSpPr>
        <p:spPr>
          <a:xfrm>
            <a:off x="3193750" y="2185725"/>
            <a:ext cx="23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длительность</a:t>
            </a:r>
            <a:endParaRPr sz="1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62" y="2037450"/>
            <a:ext cx="1975327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Следующий открытый урок</a:t>
            </a:r>
            <a:endParaRPr/>
          </a:p>
        </p:txBody>
      </p:sp>
      <p:pic>
        <p:nvPicPr>
          <p:cNvPr id="546" name="Google Shape;546;p88"/>
          <p:cNvPicPr preferRelativeResize="0"/>
          <p:nvPr/>
        </p:nvPicPr>
        <p:blipFill rotWithShape="1">
          <a:blip r:embed="rId3">
            <a:alphaModFix/>
          </a:blip>
          <a:srcRect r="2419"/>
          <a:stretch/>
        </p:blipFill>
        <p:spPr>
          <a:xfrm>
            <a:off x="657425" y="1106075"/>
            <a:ext cx="5033700" cy="3528300"/>
          </a:xfrm>
          <a:prstGeom prst="roundRect">
            <a:avLst>
              <a:gd name="adj" fmla="val 964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500550" y="330725"/>
            <a:ext cx="8520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OTUS</a:t>
            </a:r>
            <a:endParaRPr sz="3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431175" y="1541700"/>
            <a:ext cx="4083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создаём авторские онлайн-курсы для IT-специалистов разных уровней подготовки: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junior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1446075" y="3267400"/>
            <a:ext cx="663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OTUS есть </a:t>
            </a:r>
            <a:r>
              <a:rPr lang="ru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образовательная лицензия</a:t>
            </a: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поэтому вы сможете получить удостоверение о повышении квалификации или диплом о профессиональной переподготовке, а также сделать налоговый вычет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81" y="1591225"/>
            <a:ext cx="701976" cy="7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6031050" y="0"/>
            <a:ext cx="3112951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76" y="3337537"/>
            <a:ext cx="704825" cy="7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>
            <a:spLocks noGrp="1"/>
          </p:cNvSpPr>
          <p:nvPr>
            <p:ph type="title"/>
          </p:nvPr>
        </p:nvSpPr>
        <p:spPr>
          <a:xfrm>
            <a:off x="934275" y="52635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b="0"/>
              <a:t>Заполните, пожалуйста,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500" u="sng"/>
              <a:t>опрос</a:t>
            </a:r>
            <a:r>
              <a:rPr lang="ru" sz="3500" b="0"/>
              <a:t> о занятии</a:t>
            </a:r>
            <a:endParaRPr sz="35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u="sng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57" name="Google Shape;557;p90"/>
          <p:cNvSpPr/>
          <p:nvPr/>
        </p:nvSpPr>
        <p:spPr>
          <a:xfrm>
            <a:off x="6202350" y="283500"/>
            <a:ext cx="2588100" cy="7095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8" name="Google Shape;55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0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90"/>
          <p:cNvSpPr txBox="1"/>
          <p:nvPr/>
        </p:nvSpPr>
        <p:spPr>
          <a:xfrm>
            <a:off x="44070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36536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636525" y="3871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511266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501738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70929" y="3871050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4407075" y="1174256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602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602" y="15972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920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52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27" y="3871050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1"/>
          <p:cNvSpPr txBox="1"/>
          <p:nvPr/>
        </p:nvSpPr>
        <p:spPr>
          <a:xfrm>
            <a:off x="566025" y="1174256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Компьютерные игры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1" name="Google Shape;611;p9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1552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27" y="1593974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552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84670" y="31180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06645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84670" y="23515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552" y="38710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565052" y="15939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584677" y="387103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517809" y="23514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17811" y="31179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17789" y="3880125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28" name="Google Shape;62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2"/>
          <p:cNvSpPr txBox="1"/>
          <p:nvPr/>
        </p:nvSpPr>
        <p:spPr>
          <a:xfrm>
            <a:off x="544450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Люди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3" name="Google Shape;633;p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38710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63139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57577" y="31123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33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57577" y="2340803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2"/>
          <p:cNvSpPr txBox="1"/>
          <p:nvPr/>
        </p:nvSpPr>
        <p:spPr>
          <a:xfrm>
            <a:off x="4463325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Обучение, исследование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95133" y="387075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92545" y="31025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5320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92545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7527" y="15972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27527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527530" y="3112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527146" y="3871022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>
            <a:spLocks noGrp="1"/>
          </p:cNvSpPr>
          <p:nvPr>
            <p:ph type="title"/>
          </p:nvPr>
        </p:nvSpPr>
        <p:spPr>
          <a:xfrm>
            <a:off x="538363" y="3172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657" name="Google Shape;65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27" y="2942568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0564" y="29388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5039" y="29442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9608" y="292260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33408" y="3660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4845" y="36703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60570" y="366293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9120" y="3673719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>
            <a:spLocks noGrp="1"/>
          </p:cNvSpPr>
          <p:nvPr>
            <p:ph type="subTitle" idx="4294967295"/>
          </p:nvPr>
        </p:nvSpPr>
        <p:spPr>
          <a:xfrm>
            <a:off x="553488" y="1106306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666" name="Google Shape;666;p93"/>
          <p:cNvSpPr txBox="1">
            <a:spLocks noGrp="1"/>
          </p:cNvSpPr>
          <p:nvPr>
            <p:ph type="subTitle" idx="4294967295"/>
          </p:nvPr>
        </p:nvSpPr>
        <p:spPr>
          <a:xfrm>
            <a:off x="3352850" y="1061588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667" name="Google Shape;667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3527" y="29187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527" y="1517156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3527" y="221794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3346" y="36626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25859" y="15171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25846" y="220073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5840" y="291872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5842" y="36627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84846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360584" y="148968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60318" y="150694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09135" y="14896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1534" y="1506956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360584" y="222643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384848" y="2217797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9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409121" y="2214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433407" y="222475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02542" y="221036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498659" y="291376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02550" y="3656344"/>
            <a:ext cx="621000" cy="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4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692" name="Google Shape;692;p94"/>
          <p:cNvSpPr txBox="1"/>
          <p:nvPr/>
        </p:nvSpPr>
        <p:spPr>
          <a:xfrm>
            <a:off x="544450" y="1126669"/>
            <a:ext cx="1974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Флажки/Метки</a:t>
            </a:r>
            <a:endParaRPr sz="15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3764473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3182738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3182742"/>
            <a:ext cx="515281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2298000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3182742"/>
            <a:ext cx="515283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3764485"/>
            <a:ext cx="515283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9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159721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1597212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3182742"/>
            <a:ext cx="515282" cy="51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3764485"/>
            <a:ext cx="515282" cy="51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5"/>
          <p:cNvSpPr txBox="1">
            <a:spLocks noGrp="1"/>
          </p:cNvSpPr>
          <p:nvPr>
            <p:ph type="title"/>
          </p:nvPr>
        </p:nvSpPr>
        <p:spPr>
          <a:xfrm>
            <a:off x="956225" y="396400"/>
            <a:ext cx="693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быстро заменить картинку</a:t>
            </a:r>
            <a:endParaRPr/>
          </a:p>
        </p:txBody>
      </p:sp>
      <p:sp>
        <p:nvSpPr>
          <p:cNvPr id="723" name="Google Shape;723;p96"/>
          <p:cNvSpPr txBox="1"/>
          <p:nvPr/>
        </p:nvSpPr>
        <p:spPr>
          <a:xfrm>
            <a:off x="5509200" y="1187525"/>
            <a:ext cx="33417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Кликните правой кнопкой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мыши на изображение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Перейдите в пункт «заменить изображение», далее выберите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нужный вариант загрузки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●"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Двойным щелчком по картинке вы сможете настроить нужный размер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положение изображения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619700" y="1290525"/>
            <a:ext cx="4714251" cy="3432275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p96"/>
          <p:cNvPicPr preferRelativeResize="0"/>
          <p:nvPr/>
        </p:nvPicPr>
        <p:blipFill rotWithShape="1">
          <a:blip r:embed="rId4">
            <a:alphaModFix/>
          </a:blip>
          <a:srcRect r="6872"/>
          <a:stretch/>
        </p:blipFill>
        <p:spPr>
          <a:xfrm>
            <a:off x="5765891" y="3258848"/>
            <a:ext cx="2143109" cy="1463951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 слайдов</a:t>
            </a:r>
            <a:endParaRPr/>
          </a:p>
        </p:txBody>
      </p:sp>
      <p:sp>
        <p:nvSpPr>
          <p:cNvPr id="731" name="Google Shape;731;p97"/>
          <p:cNvSpPr txBox="1"/>
          <p:nvPr/>
        </p:nvSpPr>
        <p:spPr>
          <a:xfrm>
            <a:off x="6408425" y="1316150"/>
            <a:ext cx="24159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Чтобы использовать готовые решения слайдов, нужно перейти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пункт меню «Слайд»,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далее в выпадающем списке найти подпункт «Выбрать макет».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1316150"/>
            <a:ext cx="5582577" cy="3238749"/>
          </a:xfrm>
          <a:prstGeom prst="rect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500550" y="330725"/>
            <a:ext cx="535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b="1">
                <a:latin typeface="Roboto"/>
                <a:ea typeface="Roboto"/>
                <a:cs typeface="Roboto"/>
                <a:sym typeface="Roboto"/>
              </a:rPr>
              <a:t>Направления курсов</a:t>
            </a:r>
            <a:endParaRPr sz="3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1674475" y="2546450"/>
            <a:ext cx="23445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Программирование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Инфраструктура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Аналитика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146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4700550" y="2546450"/>
            <a:ext cx="32994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Управление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GameDev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52799" lvl="0" indent="-21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Информационная безопасность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2221" y="1736354"/>
            <a:ext cx="652375" cy="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 rot="1484150">
            <a:off x="6314870" y="625988"/>
            <a:ext cx="1710659" cy="553974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900" b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&gt;170 курсов</a:t>
            </a:r>
            <a:endParaRPr sz="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2438</Words>
  <Application>Microsoft Office PowerPoint</Application>
  <PresentationFormat>Экран (16:9)</PresentationFormat>
  <Paragraphs>403</Paragraphs>
  <Slides>88</Slides>
  <Notes>88</Notes>
  <HiddenSlides>17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88</vt:i4>
      </vt:variant>
    </vt:vector>
  </HeadingPairs>
  <TitlesOfParts>
    <vt:vector size="102" baseType="lpstr">
      <vt:lpstr>Arial</vt:lpstr>
      <vt:lpstr>Roboto</vt:lpstr>
      <vt:lpstr>Roboto Black</vt:lpstr>
      <vt:lpstr>Cascadia Mono</vt:lpstr>
      <vt:lpstr>Courier New</vt:lpstr>
      <vt:lpstr>Times New Roman</vt:lpstr>
      <vt:lpstr>Calibri</vt:lpstr>
      <vt:lpstr>Roboto Mono</vt:lpstr>
      <vt:lpstr>Consolas</vt:lpstr>
      <vt:lpstr>var(--code-font-family)</vt:lpstr>
      <vt:lpstr>SFMono-Regular</vt:lpstr>
      <vt:lpstr>Avenir</vt:lpstr>
      <vt:lpstr>Светлая тема</vt:lpstr>
      <vt:lpstr>Светлая тема</vt:lpstr>
      <vt:lpstr>Linq запросы</vt:lpstr>
      <vt:lpstr>Слайд 2</vt:lpstr>
      <vt:lpstr>Linq-запросы </vt:lpstr>
      <vt:lpstr>Правила вебинара</vt:lpstr>
      <vt:lpstr>Маршрут вебинара</vt:lpstr>
      <vt:lpstr>Расскажите о себе</vt:lpstr>
      <vt:lpstr>Об ОТУС</vt:lpstr>
      <vt:lpstr>Слайд 8</vt:lpstr>
      <vt:lpstr>Слайд 9</vt:lpstr>
      <vt:lpstr>Слайд 10</vt:lpstr>
      <vt:lpstr>Цели вебинара</vt:lpstr>
      <vt:lpstr>Что такое linq</vt:lpstr>
      <vt:lpstr>Что такое linq</vt:lpstr>
      <vt:lpstr>Из чего состоит linq-запрос</vt:lpstr>
      <vt:lpstr>Отложенное и немедленное выполнение</vt:lpstr>
      <vt:lpstr>Провайдеры данных linq-запросов</vt:lpstr>
      <vt:lpstr>Провайдеры данных, доступные в linq</vt:lpstr>
      <vt:lpstr>Интерфейс IQueryable&lt;T&gt;</vt:lpstr>
      <vt:lpstr>Варианты синтаксиса</vt:lpstr>
      <vt:lpstr>Варианты написания запросов</vt:lpstr>
      <vt:lpstr>Декларативный синтаксис</vt:lpstr>
      <vt:lpstr>Fluent-синтаксис</vt:lpstr>
      <vt:lpstr>Плюсы и минусы различных подходов</vt:lpstr>
      <vt:lpstr>Плюсы и минусы различных подходов</vt:lpstr>
      <vt:lpstr>Категории запросов</vt:lpstr>
      <vt:lpstr>Категории запросов</vt:lpstr>
      <vt:lpstr>Декларативный синтаксис</vt:lpstr>
      <vt:lpstr>Ключевые слова</vt:lpstr>
      <vt:lpstr>Правила описания запроса</vt:lpstr>
      <vt:lpstr>Пример запроса</vt:lpstr>
      <vt:lpstr>Метод-синтаксис</vt:lpstr>
      <vt:lpstr>Методы расширения IEnumerable&lt;T&gt;</vt:lpstr>
      <vt:lpstr>Методы расширения IEnumerable&lt;T&gt;</vt:lpstr>
      <vt:lpstr>Обобщенные делегаты в linq-запросах</vt:lpstr>
      <vt:lpstr>Синтаксис лямбда-выражений(анонимные функции)</vt:lpstr>
      <vt:lpstr>Слайд 36</vt:lpstr>
      <vt:lpstr>Слайд 37</vt:lpstr>
      <vt:lpstr>Слайд 38</vt:lpstr>
      <vt:lpstr>Операторы linq</vt:lpstr>
      <vt:lpstr>Операторы Linq</vt:lpstr>
      <vt:lpstr>Фильтрация</vt:lpstr>
      <vt:lpstr>Фильтрация</vt:lpstr>
      <vt:lpstr>Фильтрация</vt:lpstr>
      <vt:lpstr>Проекция</vt:lpstr>
      <vt:lpstr>Проекция</vt:lpstr>
      <vt:lpstr>Проекция</vt:lpstr>
      <vt:lpstr>Операции над множествами</vt:lpstr>
      <vt:lpstr>Операции над множествами</vt:lpstr>
      <vt:lpstr>Операции над множествами</vt:lpstr>
      <vt:lpstr>Сортировка данных</vt:lpstr>
      <vt:lpstr>Сортировка данных</vt:lpstr>
      <vt:lpstr>Сортировка данных</vt:lpstr>
      <vt:lpstr>Квантификаторы</vt:lpstr>
      <vt:lpstr>Операции квантификатора</vt:lpstr>
      <vt:lpstr>Секционирование данных</vt:lpstr>
      <vt:lpstr>Секционирование данных</vt:lpstr>
      <vt:lpstr>Секционирование данных</vt:lpstr>
      <vt:lpstr>Преобразование типов данных</vt:lpstr>
      <vt:lpstr>Преобразование типов данных</vt:lpstr>
      <vt:lpstr>Операции соединения</vt:lpstr>
      <vt:lpstr>Операции соединения(Join)</vt:lpstr>
      <vt:lpstr>Операции соединения(Join)</vt:lpstr>
      <vt:lpstr>Группировка данных</vt:lpstr>
      <vt:lpstr>Группирование данных</vt:lpstr>
      <vt:lpstr>Группирование данных</vt:lpstr>
      <vt:lpstr>Вопросы с собеседований</vt:lpstr>
      <vt:lpstr>Best practice по работе с Event</vt:lpstr>
      <vt:lpstr>Практика</vt:lpstr>
      <vt:lpstr>Решение задач</vt:lpstr>
      <vt:lpstr>Рефлексия</vt:lpstr>
      <vt:lpstr>Отправьте цифры, какие из целей достигнуты</vt:lpstr>
      <vt:lpstr>Вопросы?</vt:lpstr>
      <vt:lpstr>Мы ещё не закончили,  но уже можно заполнить  опрос о занятии    </vt:lpstr>
      <vt:lpstr>Процесс обучения в Отус и знакомство с курсом</vt:lpstr>
      <vt:lpstr>Слайд 75</vt:lpstr>
      <vt:lpstr>Познакомимся с курсом</vt:lpstr>
      <vt:lpstr>Список материалов для изучения</vt:lpstr>
      <vt:lpstr>C# Developer. Professional</vt:lpstr>
      <vt:lpstr>Следующий открытый урок</vt:lpstr>
      <vt:lpstr>Заполните, пожалуйста, опрос о занятии      Спасибо за внимание!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Инструкции для работы с презентацией</vt:lpstr>
      <vt:lpstr>Как быстро заменить картинку</vt:lpstr>
      <vt:lpstr>Шаблоны слайдов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Linq-запросы</dc:title>
  <cp:lastModifiedBy>pavel</cp:lastModifiedBy>
  <cp:revision>156</cp:revision>
  <dcterms:modified xsi:type="dcterms:W3CDTF">2024-10-02T19:51:50Z</dcterms:modified>
</cp:coreProperties>
</file>